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handoutMasterIdLst>
    <p:handoutMasterId r:id="rId82"/>
  </p:handoutMasterIdLst>
  <p:sldIdLst>
    <p:sldId id="256" r:id="rId2"/>
    <p:sldId id="261" r:id="rId3"/>
    <p:sldId id="257" r:id="rId4"/>
    <p:sldId id="258" r:id="rId5"/>
    <p:sldId id="259" r:id="rId6"/>
    <p:sldId id="262" r:id="rId7"/>
    <p:sldId id="273" r:id="rId8"/>
    <p:sldId id="275" r:id="rId9"/>
    <p:sldId id="274" r:id="rId10"/>
    <p:sldId id="277" r:id="rId11"/>
    <p:sldId id="271" r:id="rId12"/>
    <p:sldId id="276" r:id="rId13"/>
    <p:sldId id="278" r:id="rId14"/>
    <p:sldId id="280" r:id="rId15"/>
    <p:sldId id="285" r:id="rId16"/>
    <p:sldId id="281" r:id="rId17"/>
    <p:sldId id="282" r:id="rId18"/>
    <p:sldId id="283" r:id="rId19"/>
    <p:sldId id="284" r:id="rId20"/>
    <p:sldId id="270" r:id="rId21"/>
    <p:sldId id="287" r:id="rId22"/>
    <p:sldId id="286" r:id="rId23"/>
    <p:sldId id="288" r:id="rId24"/>
    <p:sldId id="289" r:id="rId25"/>
    <p:sldId id="290" r:id="rId26"/>
    <p:sldId id="291" r:id="rId27"/>
    <p:sldId id="269" r:id="rId28"/>
    <p:sldId id="292" r:id="rId29"/>
    <p:sldId id="293" r:id="rId30"/>
    <p:sldId id="294" r:id="rId31"/>
    <p:sldId id="295" r:id="rId32"/>
    <p:sldId id="296" r:id="rId33"/>
    <p:sldId id="297" r:id="rId34"/>
    <p:sldId id="268" r:id="rId35"/>
    <p:sldId id="298" r:id="rId36"/>
    <p:sldId id="300" r:id="rId37"/>
    <p:sldId id="301" r:id="rId38"/>
    <p:sldId id="303" r:id="rId39"/>
    <p:sldId id="302" r:id="rId40"/>
    <p:sldId id="304" r:id="rId41"/>
    <p:sldId id="306" r:id="rId42"/>
    <p:sldId id="299" r:id="rId43"/>
    <p:sldId id="305" r:id="rId44"/>
    <p:sldId id="307" r:id="rId45"/>
    <p:sldId id="308" r:id="rId46"/>
    <p:sldId id="328" r:id="rId47"/>
    <p:sldId id="309" r:id="rId48"/>
    <p:sldId id="329" r:id="rId49"/>
    <p:sldId id="267" r:id="rId50"/>
    <p:sldId id="310" r:id="rId51"/>
    <p:sldId id="311" r:id="rId52"/>
    <p:sldId id="312" r:id="rId53"/>
    <p:sldId id="313" r:id="rId54"/>
    <p:sldId id="314" r:id="rId55"/>
    <p:sldId id="318" r:id="rId56"/>
    <p:sldId id="266" r:id="rId57"/>
    <p:sldId id="315" r:id="rId58"/>
    <p:sldId id="316" r:id="rId59"/>
    <p:sldId id="317" r:id="rId60"/>
    <p:sldId id="265" r:id="rId61"/>
    <p:sldId id="319" r:id="rId62"/>
    <p:sldId id="320" r:id="rId63"/>
    <p:sldId id="321" r:id="rId64"/>
    <p:sldId id="322" r:id="rId65"/>
    <p:sldId id="324" r:id="rId66"/>
    <p:sldId id="323" r:id="rId67"/>
    <p:sldId id="325" r:id="rId68"/>
    <p:sldId id="326" r:id="rId69"/>
    <p:sldId id="327" r:id="rId70"/>
    <p:sldId id="264" r:id="rId71"/>
    <p:sldId id="263" r:id="rId72"/>
    <p:sldId id="330" r:id="rId73"/>
    <p:sldId id="331" r:id="rId74"/>
    <p:sldId id="332" r:id="rId75"/>
    <p:sldId id="333" r:id="rId76"/>
    <p:sldId id="334" r:id="rId77"/>
    <p:sldId id="335" r:id="rId78"/>
    <p:sldId id="336" r:id="rId79"/>
    <p:sldId id="272" r:id="rId8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9999FF"/>
    <a:srgbClr val="666699"/>
    <a:srgbClr val="990000"/>
    <a:srgbClr val="99CC00"/>
    <a:srgbClr val="CCFF99"/>
    <a:srgbClr val="006600"/>
    <a:srgbClr val="88CC00"/>
    <a:srgbClr val="66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77817" autoAdjust="0"/>
  </p:normalViewPr>
  <p:slideViewPr>
    <p:cSldViewPr>
      <p:cViewPr>
        <p:scale>
          <a:sx n="57" d="100"/>
          <a:sy n="57" d="100"/>
        </p:scale>
        <p:origin x="-174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2826"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92F8A25-D6A1-4507-9323-24E49A6041C0}" type="datetimeFigureOut">
              <a:rPr lang="en-US" smtClean="0"/>
              <a:pPr/>
              <a:t>11/1/2009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724EE70-134F-4E3C-8B6A-A1331015DBF5}"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0E70D7E-AC04-4C51-BDFE-799EA986BCEB}" type="slidenum">
              <a:rPr lang="en-US"/>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presentation is based primarily on information taken</a:t>
            </a:r>
            <a:r>
              <a:rPr lang="en-US" baseline="0" dirty="0" smtClean="0"/>
              <a:t> from the following books:  </a:t>
            </a:r>
            <a:r>
              <a:rPr lang="en-US" dirty="0" smtClean="0"/>
              <a:t>“Frank Duff” by Fr. Robert Bradshaw, “Frank Duff: A Biography” by Leon </a:t>
            </a:r>
            <a:r>
              <a:rPr lang="en-US" dirty="0" err="1" smtClean="0"/>
              <a:t>O’Broin</a:t>
            </a:r>
            <a:r>
              <a:rPr lang="en-US" dirty="0" smtClean="0"/>
              <a:t>, and “A</a:t>
            </a:r>
            <a:r>
              <a:rPr lang="en-US" baseline="0" dirty="0" smtClean="0"/>
              <a:t> Living Autobiography”, edited by Msgr. Charles Moss.</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Frank’s work with the Civil Service began in</a:t>
            </a:r>
            <a:r>
              <a:rPr lang="en-US" baseline="0" dirty="0" smtClean="0"/>
              <a:t> 1908 when he was assigned to the Irish Land Commission.  (click) He briefly acted as private secretary to Michael Collins, (3 clicks) the chairman of the Provisional Government and Commander-in-chief of the National Army.  (click) In 1924, he was transferred to the Department of Finance.  He would eventually retire from the Civil Service in 1934 to devote all of his time to the Legion of Mary.</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Frank</a:t>
            </a:r>
            <a:r>
              <a:rPr lang="en-US" baseline="0" dirty="0" smtClean="0"/>
              <a:t> Duff had always been a faithful, practicing Catholic, but in the years before the Legion of Mary began, he became more actively involved in religion.</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October 22, 1913 a coworker, Jack O’Callaghan, invited Frank to join</a:t>
            </a:r>
            <a:r>
              <a:rPr lang="en-US" baseline="0" dirty="0" smtClean="0"/>
              <a:t> the St. Vincent de Paul Society.  He began working with the Society, serving the poor.</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1914, (click)</a:t>
            </a:r>
            <a:r>
              <a:rPr lang="en-US" baseline="0" dirty="0" smtClean="0"/>
              <a:t> </a:t>
            </a:r>
            <a:r>
              <a:rPr lang="en-US" dirty="0" smtClean="0"/>
              <a:t>Frank</a:t>
            </a:r>
            <a:r>
              <a:rPr lang="en-US" baseline="0" dirty="0" smtClean="0"/>
              <a:t> made his first of many enclosed retreats. (click) He began attending daily Mass for Lent, then continued after Lent was over and attended Mass daily for the rest of his life. (2 clicks) He joined the Pioneer Total Abstinence Association which was formed in 1898 to honor the Sacred Heart of Jesus by promoting prayer, and abstinence from alcohol.  (click) He also began a private apostolate to lapsed Catholics.</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1914</a:t>
            </a:r>
            <a:r>
              <a:rPr lang="en-US" baseline="0" dirty="0" smtClean="0"/>
              <a:t> many poor Catholics were attending Protestant services so that they would be fed breakfast.  Frank met Joe </a:t>
            </a:r>
            <a:r>
              <a:rPr lang="en-US" baseline="0" dirty="0" err="1" smtClean="0"/>
              <a:t>Gabbett</a:t>
            </a:r>
            <a:r>
              <a:rPr lang="en-US" baseline="0" dirty="0" smtClean="0"/>
              <a:t> who was trying to counteract the effects of these proselytizing centers by starting a breakfast center of his own.  Frank became his assistant in running the “Guild of the Immaculate Conception”.  Each Sunday, they would serve breakfast and give a sermon on the Catholic Faith.  Joe </a:t>
            </a:r>
            <a:r>
              <a:rPr lang="en-US" baseline="0" dirty="0" err="1" smtClean="0"/>
              <a:t>Gabbett</a:t>
            </a:r>
            <a:r>
              <a:rPr lang="en-US" baseline="0" dirty="0" smtClean="0"/>
              <a:t> is the one who introduced Frank to the Pioneer Association.</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Frank began to organize annual retreats.</a:t>
            </a:r>
            <a:r>
              <a:rPr lang="en-US" baseline="0" dirty="0" smtClean="0"/>
              <a:t>  Here is a later group of his on retreat at Mount </a:t>
            </a:r>
            <a:r>
              <a:rPr lang="en-US" baseline="0" dirty="0" err="1" smtClean="0"/>
              <a:t>Melleray</a:t>
            </a:r>
            <a:r>
              <a:rPr lang="en-US" baseline="0" dirty="0" smtClean="0"/>
              <a:t> Abbey.</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(click) In 1915, Frank joined the Third Order of the Carmelites, (click) began praying an office, and (3</a:t>
            </a:r>
            <a:r>
              <a:rPr lang="en-US" baseline="0" dirty="0" smtClean="0"/>
              <a:t> cl</a:t>
            </a:r>
            <a:r>
              <a:rPr lang="en-US" dirty="0" smtClean="0"/>
              <a:t>icks) he made the first of many pilgrimages to </a:t>
            </a:r>
            <a:r>
              <a:rPr lang="en-US" dirty="0" err="1" smtClean="0"/>
              <a:t>Lough</a:t>
            </a:r>
            <a:r>
              <a:rPr lang="en-US" dirty="0" smtClean="0"/>
              <a:t> </a:t>
            </a:r>
            <a:r>
              <a:rPr lang="en-US" dirty="0" err="1" smtClean="0"/>
              <a:t>Derg</a:t>
            </a:r>
            <a:r>
              <a:rPr lang="en-US" dirty="0" smtClean="0"/>
              <a:t>.  Notice that he is barefoot in this photo – fasting and walking barefoot</a:t>
            </a:r>
            <a:r>
              <a:rPr lang="en-US" baseline="0" dirty="0" smtClean="0"/>
              <a:t> are traditional parts of the pilgrimage to this sanctuary of St. Patrick.</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sz="1200" dirty="0" smtClean="0"/>
              <a:t>In 1916, Frank’s first booklet, “Can We Be Saints?” was published by the Catholic Truth Society of Ireland. </a:t>
            </a:r>
            <a:r>
              <a:rPr lang="en-US" sz="1200" i="0" dirty="0" smtClean="0"/>
              <a:t>It has been described as a “plan of campaign for persons of apostolic intent.”</a:t>
            </a:r>
          </a:p>
          <a:p>
            <a:r>
              <a:rPr lang="en-US" dirty="0" smtClean="0"/>
              <a:t>This photo shows Frank Duff around the time the booklet was written.</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Tom Fallon, who had</a:t>
            </a:r>
            <a:r>
              <a:rPr lang="en-US" baseline="0" dirty="0" smtClean="0"/>
              <a:t> joined Frank in the picketing of the proselytizing center, encouraged him to read de Montfort’s book on True Devotion.  Frank read it several times but felt he could not fully grasp it.</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Finally, in 1919, on a retreat</a:t>
            </a:r>
            <a:r>
              <a:rPr lang="en-US" baseline="0" dirty="0" smtClean="0"/>
              <a:t> at Mount </a:t>
            </a:r>
            <a:r>
              <a:rPr lang="en-US" baseline="0" dirty="0" err="1" smtClean="0"/>
              <a:t>Melleray</a:t>
            </a:r>
            <a:r>
              <a:rPr lang="en-US" baseline="0" dirty="0" smtClean="0"/>
              <a:t>, Frank was given the book “Knowledge of Mary” by Fr. De </a:t>
            </a:r>
            <a:r>
              <a:rPr lang="en-US" baseline="0" dirty="0" err="1" smtClean="0"/>
              <a:t>Concilio</a:t>
            </a:r>
            <a:r>
              <a:rPr lang="en-US" baseline="0" dirty="0" smtClean="0"/>
              <a:t>.  This filled in the gaps in his understanding of Mary and made the True Devotion clear to him, which laid the foundation on which the Legion of Mary was built.</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We’ll begin</a:t>
            </a:r>
            <a:r>
              <a:rPr lang="en-US" baseline="0" dirty="0" smtClean="0"/>
              <a:t> with the early life of Frank Duff.</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Legion of Mary was born on September 7, 1921.</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(click) In 1917, the St. Nicholas of Myra Conference</a:t>
            </a:r>
            <a:r>
              <a:rPr lang="en-US" baseline="0" dirty="0" smtClean="0"/>
              <a:t> of the St. Vincent de Paul Society, divided into two conferences and (click) Frank Duff became president of the new St. Patrick’s Conference.  (click) This group began several new works including teaching catechism to spiritually neglected children, running a Pioneer Total Abstinence Center, and promoting the League of daily Mass, Enthronement of the Sacred Heart, and enrollment in the Brown Scapular.  Because some of these works were directed towards women, the society began to enlist the help of women.  (click) The female volunteers became interested in some of the </a:t>
            </a:r>
            <a:r>
              <a:rPr lang="en-US" baseline="0" dirty="0" err="1" smtClean="0"/>
              <a:t>apostolates</a:t>
            </a:r>
            <a:r>
              <a:rPr lang="en-US" baseline="0" dirty="0" smtClean="0"/>
              <a:t> that were traditionally done only by men.</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the same time, Frank was spreading</a:t>
            </a:r>
            <a:r>
              <a:rPr lang="en-US" baseline="0" dirty="0" smtClean="0"/>
              <a:t> the word about de Montfort’s True Devotion.  Many people were interested, so an evening meeting was set up.  Frank gave a talk on the topic, which was followed by much discussion.  As a result of this discussion, a group of women decided to meet and become involved in the hospital visitation.  Frank Duff later wrote:  (click) </a:t>
            </a:r>
            <a:r>
              <a:rPr lang="en-US" sz="1200" i="1" dirty="0" smtClean="0"/>
              <a:t>“It is impossible to believe that the connection between the ‘True Devotion’ meeting and the immediate emergence of the Legion was a mere coincidence.  The moment it established in minds the true stature of Our Lady in the Christian system, things were ready for the Legion.”</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meeting was set up for September 7</a:t>
            </a:r>
            <a:r>
              <a:rPr lang="en-US" baseline="30000" dirty="0" smtClean="0"/>
              <a:t>th</a:t>
            </a:r>
            <a:r>
              <a:rPr lang="en-US" dirty="0" smtClean="0"/>
              <a:t>.  Those who</a:t>
            </a:r>
            <a:r>
              <a:rPr lang="en-US" baseline="0" dirty="0" smtClean="0"/>
              <a:t> were there</a:t>
            </a:r>
            <a:r>
              <a:rPr lang="en-US" dirty="0" smtClean="0"/>
              <a:t> did</a:t>
            </a:r>
            <a:r>
              <a:rPr lang="en-US" baseline="0" dirty="0" smtClean="0"/>
              <a:t> not realize until</a:t>
            </a:r>
            <a:r>
              <a:rPr lang="en-US" dirty="0" smtClean="0"/>
              <a:t> later that it was the vigi</a:t>
            </a:r>
            <a:r>
              <a:rPr lang="en-US" baseline="0" dirty="0" smtClean="0"/>
              <a:t>l of Our Lady’s birthday.  In attendance were Frank Duff, Father </a:t>
            </a:r>
            <a:r>
              <a:rPr lang="en-US" baseline="0" dirty="0" err="1" smtClean="0"/>
              <a:t>Toher</a:t>
            </a:r>
            <a:r>
              <a:rPr lang="en-US" baseline="0" dirty="0" smtClean="0"/>
              <a:t>, and thirteen women.  (click) Alice </a:t>
            </a:r>
            <a:r>
              <a:rPr lang="en-US" baseline="0" dirty="0" err="1" smtClean="0"/>
              <a:t>Keough</a:t>
            </a:r>
            <a:r>
              <a:rPr lang="en-US" baseline="0" dirty="0" smtClean="0"/>
              <a:t> set up this altar (which is now on display in the Legion headquarters in Dublin.)  (click) The first president was Elizabeth </a:t>
            </a:r>
            <a:r>
              <a:rPr lang="en-US" baseline="0" dirty="0" err="1" smtClean="0"/>
              <a:t>Kirwin</a:t>
            </a:r>
            <a:r>
              <a:rPr lang="en-US" baseline="0" dirty="0" smtClean="0"/>
              <a:t>.  The first work was visitation of patients in South Dublin Union Hospital.  And the first name given to the new organization was the “Association of Our Lady of Mercy.”</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Soon</a:t>
            </a:r>
            <a:r>
              <a:rPr lang="en-US" baseline="0" dirty="0" smtClean="0"/>
              <a:t> a second branch, called “Our Lady of the Sacred Heart,” was set up.  Two of its early members, Rose </a:t>
            </a:r>
            <a:r>
              <a:rPr lang="en-US" baseline="0" dirty="0" err="1" smtClean="0"/>
              <a:t>Scratton</a:t>
            </a:r>
            <a:r>
              <a:rPr lang="en-US" baseline="0" dirty="0" smtClean="0"/>
              <a:t> and Josephine Plunkett, are shown here.  This group tackled the problem of prostitution, making extensive visits to street girls and inviting them to make an enclosed retreat.  The story of the miraculous results of these retreats is told in the book “Miracles on Tap”.</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amazing result of these enclosed retreats was that</a:t>
            </a:r>
            <a:r>
              <a:rPr lang="en-US" baseline="0" dirty="0" smtClean="0"/>
              <a:t> most of the</a:t>
            </a:r>
            <a:r>
              <a:rPr lang="en-US" dirty="0" smtClean="0"/>
              <a:t> street girls left their way of life.  This necessitated a suitable place for them to go to following the retreats.</a:t>
            </a:r>
            <a:r>
              <a:rPr lang="en-US" baseline="0" dirty="0" smtClean="0"/>
              <a:t>  So, (click) in 1922, Sancta Maria Hostel was set up.  (click) In 1927, Morning Star Hostel was set up to accommodate down-and-out men.  (click) And, in 1930, Regina </a:t>
            </a:r>
            <a:r>
              <a:rPr lang="en-US" baseline="0" dirty="0" err="1" smtClean="0"/>
              <a:t>Coeli</a:t>
            </a:r>
            <a:r>
              <a:rPr lang="en-US" baseline="0" dirty="0" smtClean="0"/>
              <a:t> Hostel was opened to serve destitute women, unmarried mothers, and their children.</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Frank’s life</a:t>
            </a:r>
            <a:r>
              <a:rPr lang="en-US" baseline="0" dirty="0" smtClean="0"/>
              <a:t> began to revolve around these hostels.  In Regina </a:t>
            </a:r>
            <a:r>
              <a:rPr lang="en-US" baseline="0" dirty="0" err="1" smtClean="0"/>
              <a:t>Coeli</a:t>
            </a:r>
            <a:r>
              <a:rPr lang="en-US" baseline="0" dirty="0" smtClean="0"/>
              <a:t>, he knew all of the children by name.  (By the time he died, it was estimated that almost 4000 children had been raised there.)</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1925, the organization</a:t>
            </a:r>
            <a:r>
              <a:rPr lang="en-US" baseline="0" dirty="0" smtClean="0"/>
              <a:t> had taken the name “Legion of Mary”.  It quickly spread throughout Ireland and, by 1928, reached beyond that country.	</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(click) Frank traveled to Scotland in 1928 and was successful in starting the Legion there. </a:t>
            </a:r>
            <a:r>
              <a:rPr lang="en-US" sz="1200" kern="1200" dirty="0" smtClean="0">
                <a:solidFill>
                  <a:schemeClr val="tx1"/>
                </a:solidFill>
                <a:latin typeface="Arial" charset="0"/>
                <a:ea typeface="+mn-ea"/>
                <a:cs typeface="+mn-cs"/>
              </a:rPr>
              <a:t>The bishop asked him for something in writing about the Legion and this became the occasion of the writing of the first Legion of Mary handbook. </a:t>
            </a:r>
            <a:r>
              <a:rPr lang="en-US" dirty="0" smtClean="0"/>
              <a:t>(</a:t>
            </a:r>
            <a:r>
              <a:rPr lang="en-US" dirty="0" smtClean="0"/>
              <a:t>click) By 1929</a:t>
            </a:r>
            <a:r>
              <a:rPr lang="en-US" baseline="0" dirty="0" smtClean="0"/>
              <a:t> it had spread to England and (click) by 1931 it had begun to spread quickly throughout the world.</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the summer of 1931, Fr. Joseph Donovan visited Dublin and observed the workings of the Legion of Mary.  He wrote an article about his experiences in the “Denver Review”.  (click) Later that year, Frank Duff received a letter from the pastor of St. Patrick’s parish in Raton, New Mexico.  He had read the article and was making further inquiries.  The first praesidium meeting in America was held at St. Patrick’s on November 27</a:t>
            </a:r>
            <a:r>
              <a:rPr lang="en-US" baseline="30000" dirty="0" smtClean="0"/>
              <a:t>th</a:t>
            </a:r>
            <a:r>
              <a:rPr lang="en-US" baseline="0" dirty="0" smtClean="0"/>
              <a:t>, 1931.  Also that year, the Legion spread to both (click) India and (click) Australia.</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0627AD-E683-480D-81C6-4B3754C31D2E}" type="slidenum">
              <a:rPr lang="en-US"/>
              <a:pPr/>
              <a:t>3</a:t>
            </a:fld>
            <a:endParaRPr lang="en-US" dirty="0"/>
          </a:p>
        </p:txBody>
      </p:sp>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p:txBody>
          <a:bodyPr/>
          <a:lstStyle/>
          <a:p>
            <a:r>
              <a:rPr lang="en-US" dirty="0"/>
              <a:t>Francis Michael Duff was born on </a:t>
            </a:r>
            <a:r>
              <a:rPr lang="en-US" dirty="0" smtClean="0"/>
              <a:t>June </a:t>
            </a:r>
            <a:r>
              <a:rPr lang="en-US" dirty="0"/>
              <a:t>7, 1889 in Dublin, Ireland, about one mile north of the present Legion of Mary headquarters.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1933,</a:t>
            </a:r>
            <a:r>
              <a:rPr lang="en-US" baseline="0" dirty="0" smtClean="0"/>
              <a:t> the Legion had also spread to Africa.  The first legionary in Africa was Michael </a:t>
            </a:r>
            <a:r>
              <a:rPr lang="en-US" baseline="0" dirty="0" err="1" smtClean="0"/>
              <a:t>Ekeng</a:t>
            </a:r>
            <a:r>
              <a:rPr lang="en-US" baseline="0" dirty="0" smtClean="0"/>
              <a:t>, a former slave boy, who became the first praesidium president on September 7</a:t>
            </a:r>
            <a:r>
              <a:rPr lang="en-US" baseline="30000" dirty="0" smtClean="0"/>
              <a:t>th</a:t>
            </a:r>
            <a:r>
              <a:rPr lang="en-US" baseline="0" dirty="0" smtClean="0"/>
              <a:t>, 1933, exactly twelve years after the start of the Legion in Dublin.</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a:t>
            </a:r>
            <a:r>
              <a:rPr lang="en-US" baseline="0" dirty="0" smtClean="0"/>
              <a:t> were two primary reasons for the great growth of the Legion in the 1930s. (click) In 1931, Frank Duff made his first trip to Rome where he had a twenty minute audience with Pope Pius XI (click) who was known as the Pope of Catholic Action.  When the Holy Father asked Frank Duff what he wished the Pope would do for him, Frank said:  “If we could say that it was the personal desire of Your Holiness that the Legion of Mary would spread over the whole world, this would be a great mode of propaganda for spreading the Legion.”  The Holy Father responded, (click) “With all my heart I express that desire.”</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second reason for the rapid growth of the Legion</a:t>
            </a:r>
            <a:r>
              <a:rPr lang="en-US" baseline="0" dirty="0" smtClean="0"/>
              <a:t> was that the International Eucharistic Congress was held in Dublin in 1932.  Bishops and priests from all over the world came to Dublin and were introduced to the Legion in the course of their stay.  The Bishops of St. Louis and Los Angeles asked for help starting the Legion in their dioceses, and in 1934, Mary Duffy became the 1</a:t>
            </a:r>
            <a:r>
              <a:rPr lang="en-US" baseline="30000" dirty="0" smtClean="0"/>
              <a:t>st</a:t>
            </a:r>
            <a:r>
              <a:rPr lang="en-US" baseline="0" dirty="0" smtClean="0"/>
              <a:t> Legion envoy to the United States and helped the Legion to spread throughout the USA.</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1934, at the age of 45, Frank Duff retired from the Civil Service to devote all of his time to the Legion of Mary.  He set up his headquarters at Regina </a:t>
            </a:r>
            <a:r>
              <a:rPr lang="en-US" baseline="0" dirty="0" err="1" smtClean="0"/>
              <a:t>Coeli</a:t>
            </a:r>
            <a:r>
              <a:rPr lang="en-US" baseline="0" dirty="0" smtClean="0"/>
              <a:t> (which was next door to his home) and he spent many hours a day in correspondence with legionaries all over the world.</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During</a:t>
            </a:r>
            <a:r>
              <a:rPr lang="en-US" baseline="0" dirty="0" smtClean="0"/>
              <a:t> the next few decades, the Legion spread through the efforts of envoys, legionaries who would give years of their lives to work extending the Legion in other countries.</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Legion would spread to</a:t>
            </a:r>
            <a:r>
              <a:rPr lang="en-US" baseline="0" dirty="0" smtClean="0"/>
              <a:t> and flourish in the continents of Africa and South America.</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1936, Frank Duff asked Edel Quinn to</a:t>
            </a:r>
            <a:r>
              <a:rPr lang="en-US" baseline="0" dirty="0" smtClean="0"/>
              <a:t> go to Africa as an envoy.  Although she was ill, suffering from tuberculosis, she gladly accepted and successfully extended the Legion throughout East and Central Africa.  She died in Nairobi on May 12, 1944.  She was declared “Venerable” by Pope John Paul II on December 15, 1994.  Here we see Frank Duff with Edel Quinn as she is about to leave for Africa.</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Alfonsus</a:t>
            </a:r>
            <a:r>
              <a:rPr lang="en-US" dirty="0" smtClean="0"/>
              <a:t> Lambe was inspired to join the Legion as a very young man after hearing a talk given by Frank Duff.  At the age of 21 he left Dublin to work as a</a:t>
            </a:r>
            <a:r>
              <a:rPr lang="en-US" baseline="0" dirty="0" smtClean="0"/>
              <a:t> Legion envoy in South America, where he had amazing success.  After a short but grave illness he died in Buenos Aires on January 21, 1959.  He is seen here with Frank Duff shortly before leaving for South America.</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(click) John Murray</a:t>
            </a:r>
            <a:r>
              <a:rPr lang="en-US" baseline="0" dirty="0" smtClean="0"/>
              <a:t> and Mary Duffy, two envoys to America, are seen here with Frank Duff and others.  (click)  Marjorie Quinn, envoy to Algeria and Tunisia is </a:t>
            </a:r>
            <a:r>
              <a:rPr lang="en-US" baseline="0" dirty="0" smtClean="0"/>
              <a:t>being </a:t>
            </a:r>
            <a:r>
              <a:rPr lang="en-US" baseline="0" dirty="0" smtClean="0"/>
              <a:t>seen off at the airport by Frank Duff, John Gavin, and Fr. </a:t>
            </a:r>
            <a:r>
              <a:rPr lang="en-US" baseline="0" dirty="0" err="1" smtClean="0"/>
              <a:t>O’Floinn</a:t>
            </a:r>
            <a:r>
              <a:rPr lang="en-US" baseline="0" dirty="0" smtClean="0"/>
              <a:t>.  (click)  Joan Lynch is seen here with Frank Duff just before departing for Thailand and South Vietnam.</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(click) Fr. </a:t>
            </a:r>
            <a:r>
              <a:rPr lang="en-US" dirty="0" err="1" smtClean="0"/>
              <a:t>Aedan</a:t>
            </a:r>
            <a:r>
              <a:rPr lang="en-US" dirty="0" smtClean="0"/>
              <a:t> McGrath, a </a:t>
            </a:r>
            <a:r>
              <a:rPr lang="en-US" dirty="0" err="1" smtClean="0"/>
              <a:t>Columban</a:t>
            </a:r>
            <a:r>
              <a:rPr lang="en-US" dirty="0" smtClean="0"/>
              <a:t> Father,</a:t>
            </a:r>
            <a:r>
              <a:rPr lang="en-US" baseline="0" dirty="0" smtClean="0"/>
              <a:t> first met Frank Duff in 1946.  At the request of Archbishop </a:t>
            </a:r>
            <a:r>
              <a:rPr lang="en-US" baseline="0" dirty="0" err="1" smtClean="0"/>
              <a:t>Riberi</a:t>
            </a:r>
            <a:r>
              <a:rPr lang="en-US" baseline="0" dirty="0" smtClean="0"/>
              <a:t>, Internuncio to China, he founded the Legion all over China just before the Communist takeover.  He described Frank Duff as his “constant correspondent and advisor” during that time.  </a:t>
            </a:r>
            <a:r>
              <a:rPr lang="en-US" dirty="0" smtClean="0"/>
              <a:t>(click)</a:t>
            </a:r>
            <a:r>
              <a:rPr lang="en-US" baseline="0" dirty="0" smtClean="0"/>
              <a:t>  Here he is seen being presented with a Legion </a:t>
            </a:r>
            <a:r>
              <a:rPr lang="en-US" baseline="0" dirty="0" err="1" smtClean="0"/>
              <a:t>Vexillum</a:t>
            </a:r>
            <a:r>
              <a:rPr lang="en-US" baseline="0" dirty="0" smtClean="0"/>
              <a:t> by Frank Duff on his return to Dublin after spending three years in a Communist prison in Shanghai.  Over 10,000 Chinese legionaries were imprisoned and over 1,000 were martyred.  (click)   Fr. McGrath and Frank Duff are shown here at a reception in Father’s honor along with the Lord Mayor of Dublin and the President of Ireland.</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3861B5-9E5D-47D8-9BF5-6AA41B414B21}" type="slidenum">
              <a:rPr lang="en-US"/>
              <a:pPr/>
              <a:t>4</a:t>
            </a:fld>
            <a:endParaRPr lang="en-US" dirty="0"/>
          </a:p>
        </p:txBody>
      </p:sp>
      <p:sp>
        <p:nvSpPr>
          <p:cNvPr id="9218" name="Rectangle 2"/>
          <p:cNvSpPr>
            <a:spLocks noGrp="1" noRot="1" noChangeAspect="1" noChangeArrowheads="1" noTextEdit="1"/>
          </p:cNvSpPr>
          <p:nvPr>
            <p:ph type="sldImg"/>
          </p:nvPr>
        </p:nvSpPr>
        <p:spPr>
          <a:xfrm>
            <a:off x="1143000" y="685800"/>
            <a:ext cx="4572000" cy="3429000"/>
          </a:xfrm>
          <a:ln/>
        </p:spPr>
      </p:sp>
      <p:sp>
        <p:nvSpPr>
          <p:cNvPr id="9219" name="Rectangle 3"/>
          <p:cNvSpPr>
            <a:spLocks noGrp="1" noChangeArrowheads="1"/>
          </p:cNvSpPr>
          <p:nvPr>
            <p:ph type="body" idx="1"/>
          </p:nvPr>
        </p:nvSpPr>
        <p:spPr/>
        <p:txBody>
          <a:bodyPr/>
          <a:lstStyle/>
          <a:p>
            <a:r>
              <a:rPr lang="en-US" dirty="0"/>
              <a:t>(2 clicks)  Frank’s grandfather, Michael Francis Frehill, was headmaster of Model School in Trim, County Meath, Ireland.  (click)  He was the first Catholic headmaster of a state-run school in over 150 years.  (click)  He was the father of four:  three sons and one daughter, Susan Frehill.</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 Robert Bradshaw first met Frank Duff in 1955 and became a close friend.   (click)  He</a:t>
            </a:r>
            <a:r>
              <a:rPr lang="en-US" baseline="0" dirty="0" smtClean="0"/>
              <a:t> would bring the Legion to Iceland and Siberia.   (click)  Father wrote the biography of Frank Duff that much of this presentation is based upon.</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the Legion spread around the globe, Frank spent much</a:t>
            </a:r>
            <a:r>
              <a:rPr lang="en-US" baseline="0" dirty="0" smtClean="0"/>
              <a:t> of his time corresponding with envoys and new legionaries.  Over his lifetime, he would write about 33,000 letters (most of which were typed, single-spaced, and several pages long!)</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a:t>
            </a:r>
            <a:r>
              <a:rPr lang="en-US" baseline="0" dirty="0" smtClean="0"/>
              <a:t> the Legion spread, Frank Duff began to receive attention from Catholics around the world.</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December 8, 1956,</a:t>
            </a:r>
            <a:r>
              <a:rPr lang="en-US" baseline="0" dirty="0" smtClean="0"/>
              <a:t> Frank Duff was honored by the University of Dayton, Ohio, with its seventh annual award offered in public recognition to those who have rendered outstanding service in America to the Immaculate Mother of God. (click) He was presented the award by Very Rev. John Elbert, Provincial of the Cincinnati Province of the Society of Mary.  Fr. </a:t>
            </a:r>
            <a:r>
              <a:rPr lang="en-US" baseline="0" dirty="0" err="1" smtClean="0"/>
              <a:t>Leimkuhler</a:t>
            </a:r>
            <a:r>
              <a:rPr lang="en-US" baseline="0" dirty="0" smtClean="0"/>
              <a:t> of the University of Dayton stated, “Because of your outstanding character as a Catholic layman in having dedicated yourself unreservedly and so modestly to the founding and directing of this great association of Catholic men and women, known the world over as the Legion of Mary, the University of Dayton is greatly pleased to confer upon you the highest honor within her power to bestow – The </a:t>
            </a:r>
            <a:r>
              <a:rPr lang="en-US" baseline="0" dirty="0" err="1" smtClean="0"/>
              <a:t>Marianist</a:t>
            </a:r>
            <a:r>
              <a:rPr lang="en-US" baseline="0" dirty="0" smtClean="0"/>
              <a:t> Award.”</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(click) At the reception following,</a:t>
            </a:r>
            <a:r>
              <a:rPr lang="en-US" baseline="0" dirty="0" smtClean="0"/>
              <a:t> we see Frank speaking with Bishop Kowalski who was exiled from his diocese of </a:t>
            </a:r>
            <a:r>
              <a:rPr lang="en-US" baseline="0" dirty="0" err="1" smtClean="0"/>
              <a:t>Wuchang</a:t>
            </a:r>
            <a:r>
              <a:rPr lang="en-US" baseline="0" dirty="0" smtClean="0"/>
              <a:t>, China and who had spent over two years in a Communist prison.  In Br. Duff’s speech following the meal, he said, (click) “I suppose that there is no saying that could be addressed to me that would give me greater pleasure than to tell me that I have served Our Lady.”  (click)  Frank Duff also visited Queen of All Hearts magazine.  Queen magazine promoted de Montfort’s writings and often published articles by Br. Duff.</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Frank Duff did very little traveling</a:t>
            </a:r>
            <a:r>
              <a:rPr lang="en-US" baseline="0" dirty="0" smtClean="0"/>
              <a:t> outside of the United Kingdom.  He took his mother to France on vacation and made a couple of trips to Rome, but the trip to Dayton was his only trip to the United States.  During his time here, he met with legionaries in Ohio, New York, and Maryland.  He gave several talks to legionaries as well as an address to 250 seminarians.  He began one talk to a group of legionaries by saying, “No, do not be expecting any miraculous utterance from me.  I’m just Brother Duff coming among my brothers and sisters . . . to chat with them.”  He went on to speak about the Legion’s role in the Mystical Body of Christ.  Here are a few photos taken in New York as he visited with legionaries.</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Frank Duff’s life in Dublin</a:t>
            </a:r>
            <a:r>
              <a:rPr lang="en-US" baseline="0" dirty="0" smtClean="0"/>
              <a:t> was filled with Legion business from around the world.</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Br. Duff loved to welcome legionaries from around the world who would come to study the Legion in its original setting.  Legionaries from the Philadelphia Senatus made several trips in the late fifties and early sixties.  (click) Here is Br. Duff with Fr. </a:t>
            </a:r>
            <a:r>
              <a:rPr lang="en-US" baseline="0" dirty="0" err="1" smtClean="0"/>
              <a:t>Szal</a:t>
            </a:r>
            <a:r>
              <a:rPr lang="en-US" baseline="0" dirty="0" smtClean="0"/>
              <a:t>.  (click)  Here he is leading a group of Philadelphia legionaries through the streets of Dublin – the baby he is carrying is me! (click) Here he is with Al Norrell and Mary </a:t>
            </a:r>
            <a:r>
              <a:rPr lang="en-US" baseline="0" dirty="0" smtClean="0"/>
              <a:t>(McFadden) Brady</a:t>
            </a:r>
            <a:r>
              <a:rPr lang="en-US" baseline="0" dirty="0" smtClean="0"/>
              <a:t>. (click) And here he is giving a tour for a bus full of Philadelphians.  </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a:t>
            </a:r>
            <a:r>
              <a:rPr lang="en-US" baseline="0" dirty="0" smtClean="0"/>
              <a:t> least twice a year, Frank liked to take a lengthy bicycle trip.  He would travel with a group of legionaries that he nicknamed “The Sprockets”.  He was a great photographer and on these trips, would take many photos which he would then show as slide presentations to groups of legionaries.  He was also an avid reader, an inventor, and an author.  He had a busy life.</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1960s brought some new challenges for Frank Duff.  He suffered a stroke and spent five months recuperating in 1963 and 1964.  But, having recovered, he was summoned to Rome in 1965 at the age of 76 to be an official Lay Observer at Vatican Council II.</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(click)</a:t>
            </a:r>
            <a:r>
              <a:rPr lang="en-US" baseline="0" dirty="0" smtClean="0"/>
              <a:t>  </a:t>
            </a:r>
            <a:r>
              <a:rPr lang="en-US" dirty="0" smtClean="0"/>
              <a:t>Susan was a talented young woman.  She passed the first Civil Service exam open to women</a:t>
            </a:r>
            <a:r>
              <a:rPr lang="en-US" baseline="0" dirty="0" smtClean="0"/>
              <a:t> and took a post in the British Civil Service which covered England and Ireland.  After working for a time in London, she was transferred to Dublin where she met John Duff, (click) another Civil Servant.  John had been a former pupil of Michael </a:t>
            </a:r>
            <a:r>
              <a:rPr lang="en-US" baseline="0" dirty="0" err="1" smtClean="0"/>
              <a:t>Frehill</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main</a:t>
            </a:r>
            <a:r>
              <a:rPr lang="en-US" baseline="0" dirty="0" smtClean="0"/>
              <a:t> reason for Br. Duff’s invitation to Rome was that many of the things the Council Fathers were discussing had been advocated by Frank Duff as far back as 1921 and were already incorporated into the Legion’s handbook and system.</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sessions</a:t>
            </a:r>
            <a:r>
              <a:rPr lang="en-US" baseline="0" dirty="0" smtClean="0"/>
              <a:t> of the Council that Frank Duff was present for was The Apostolate of the Laity.  Since the start of the Legion he had promoted “the doctrine of the Mystical Body and the consequent duty of the laity to be apostolic.”  (Bradshaw, p. 198)  He was thrilled then when the Council Fathers decreed:  (click)</a:t>
            </a:r>
            <a:r>
              <a:rPr lang="en-US" sz="1200" i="1" dirty="0" smtClean="0">
                <a:solidFill>
                  <a:srgbClr val="006600"/>
                </a:solidFill>
              </a:rPr>
              <a:t>“In their catechetical instructions, their ministry of the word, their direction of souls, and in their other pastoral services priests should be preoccupied with forming apostles.”</a:t>
            </a:r>
          </a:p>
          <a:p>
            <a:r>
              <a:rPr lang="en-US" sz="1200" i="1" dirty="0" smtClean="0">
                <a:solidFill>
                  <a:srgbClr val="006600"/>
                </a:solidFill>
              </a:rPr>
              <a:t>and (click)</a:t>
            </a:r>
            <a:r>
              <a:rPr lang="en-US" sz="1200" i="1" baseline="0" dirty="0" smtClean="0">
                <a:solidFill>
                  <a:srgbClr val="006600"/>
                </a:solidFill>
              </a:rPr>
              <a:t> </a:t>
            </a:r>
            <a:r>
              <a:rPr lang="en-US" sz="1200" i="1" dirty="0" smtClean="0">
                <a:solidFill>
                  <a:srgbClr val="006600"/>
                </a:solidFill>
              </a:rPr>
              <a:t>“When the apostolate is one of making the gospel known and man holy, the laity must be specially formed to engage in conversation with others, believers or non-believers, in order to manifest Christ’s message to all men.”</a:t>
            </a:r>
          </a:p>
          <a:p>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was evident to many of the Council</a:t>
            </a:r>
            <a:r>
              <a:rPr lang="en-US" baseline="0" dirty="0" smtClean="0"/>
              <a:t> Fathers that the Legion of Mary was ahead of its time.  At one point during the Sessions, “Cardinal </a:t>
            </a:r>
            <a:r>
              <a:rPr lang="en-US" baseline="0" dirty="0" err="1" smtClean="0"/>
              <a:t>Heenan</a:t>
            </a:r>
            <a:r>
              <a:rPr lang="en-US" baseline="0" dirty="0" smtClean="0"/>
              <a:t> of England (click) drew the attention of the 2,500 bishops to the presence of Frank Duff in their midst. (click) There was loud and sustained applause, a sincere gesture of appreciation from the hierarchy for what this layman had done for the Church.” (Bradshaw, p. 198)</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Frank Duff worked tirelessly,</a:t>
            </a:r>
            <a:r>
              <a:rPr lang="en-US" baseline="0" dirty="0" smtClean="0"/>
              <a:t> spreading word of the Legion, during his three months in Rome.  (click) He gave at least 32 formal talks to different groups of bishops, (click) gave many personal interviews, (click) wrote articles and memos, and (click) wrote over 200 letters.  This was an amazing feat for someone who had recently recovered from a stroke.</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highlight of the trip was his private</a:t>
            </a:r>
            <a:r>
              <a:rPr lang="en-US" baseline="0" dirty="0" smtClean="0"/>
              <a:t> audience with Pope Paul VI on December 11</a:t>
            </a:r>
            <a:r>
              <a:rPr lang="en-US" baseline="30000" dirty="0" smtClean="0"/>
              <a:t>th</a:t>
            </a:r>
            <a:r>
              <a:rPr lang="en-US" baseline="0" dirty="0" smtClean="0"/>
              <a:t>, 1965.  The Holy Father said to him, (click) “Mr. Duff, I want to thank you for your services to the Church and also to express appreciation for all that the Legion of Mary has done.”  When Br. Duff thanked the Holy Father and assured him of the Legion’s loyalty to the Pope and his priests and bishops “even to the point of martyrdom”, the Holy Father added, (click) “The Legion of Mary has served the Church faithfully, and the Church will protect the Legion.”</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Fourteen years</a:t>
            </a:r>
            <a:r>
              <a:rPr lang="en-US" baseline="0" dirty="0" smtClean="0"/>
              <a:t> later, in May of 1979, Frank Duff would receive a special invitation from Pope John Paul II.  Br. Duff and three other legionaries had the privilege of attending Mass and breakfast with the Holy Father.  The Pope said that his message to the Legion was, (click) “Victory will come through Mary."</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Through the 1960s and 1970s, the Legion continued</a:t>
            </a:r>
            <a:r>
              <a:rPr lang="en-US" baseline="0" dirty="0" smtClean="0"/>
              <a:t> to grow and thrive throughout the world and its Golden Jubilee was celebrated in 1971.  In 1975, Frank’s sister, Sara Geraldine, died, leaving him the only surviving member of his family.  He continued his full-time activity in the Legion although he was well into his eighties.</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Frank Duff had several illnesses during</a:t>
            </a:r>
            <a:r>
              <a:rPr lang="en-US" baseline="0" dirty="0" smtClean="0"/>
              <a:t> the 1970s, including a serious illness in 1979.  </a:t>
            </a:r>
            <a:r>
              <a:rPr lang="en-US" dirty="0" smtClean="0"/>
              <a:t>Msgr.</a:t>
            </a:r>
            <a:r>
              <a:rPr lang="en-US" baseline="0" dirty="0" smtClean="0"/>
              <a:t> Charles Moss, a Legion spiritual director in the Philadelphia Senatus area, felt the urgency to record Br. Duff while he was still up to being interviewed.  Monsignor gathered a team of legionaries to travel to Dublin for the purpose of taping a series of television interviews with Br. Duff.</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team consisted of Walter Brown, Al Norrell, Bill Peffley, and Bea Flanagan.  In August of 1979, they made a series of video</a:t>
            </a:r>
            <a:r>
              <a:rPr lang="en-US" baseline="0" dirty="0" smtClean="0"/>
              <a:t> recordings of the Legion founder.  Frank Duff was 90 years old.</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Msgr. Moss said of Frank Duff:  “As a </a:t>
            </a:r>
            <a:r>
              <a:rPr lang="en-US" dirty="0" err="1" smtClean="0"/>
              <a:t>tv</a:t>
            </a:r>
            <a:r>
              <a:rPr lang="en-US" dirty="0" smtClean="0"/>
              <a:t> personage</a:t>
            </a:r>
            <a:r>
              <a:rPr lang="en-US" baseline="0" dirty="0" smtClean="0"/>
              <a:t>, (click) Mr. Duff was truly amazing.  He would sit under the lights and patiently endure our half-hour of testing each day (click) and then continue under those lights for another hour or two or even three and never complain.  He was convinced of the value of these recordings for the future good of the Legion.  For a man of ninety, he was amazingly spry.  The day after we concluded our videotaping, he went on a cycling trip to the west of Ireland!”  (click)  Msgr. later edited a book that included the transcripts of these interviews.  </a:t>
            </a:r>
            <a:br>
              <a:rPr lang="en-US" baseline="0" dirty="0" smtClean="0"/>
            </a:br>
            <a:r>
              <a:rPr lang="en-US" baseline="0" dirty="0" smtClean="0"/>
              <a:t>“</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(click) The couple married in 1887 and had seven children. (click) Frank was the eldest.</a:t>
            </a:r>
            <a:r>
              <a:rPr lang="en-US" baseline="0" dirty="0" smtClean="0"/>
              <a:t>  (click)  Next was his sister Isabel who suffered from ill health.  (click) Then came twins, </a:t>
            </a:r>
            <a:r>
              <a:rPr lang="en-US" baseline="0" dirty="0" err="1" smtClean="0"/>
              <a:t>Laetitia</a:t>
            </a:r>
            <a:r>
              <a:rPr lang="en-US" baseline="0" dirty="0" smtClean="0"/>
              <a:t> and Eva.  Eva died in infancy and </a:t>
            </a:r>
            <a:r>
              <a:rPr lang="en-US" baseline="0" dirty="0" err="1" smtClean="0"/>
              <a:t>Laetitia</a:t>
            </a:r>
            <a:r>
              <a:rPr lang="en-US" baseline="0" dirty="0" smtClean="0"/>
              <a:t> died of tuberculosis at the age of 13.  (click) Frank’s brother John went into Civil Service and eventually became secretary of the Department of Justice. (click, click) His youngest sisters, Sara Geraldine and </a:t>
            </a:r>
            <a:r>
              <a:rPr lang="en-US" baseline="0" dirty="0" err="1" smtClean="0"/>
              <a:t>Ailis</a:t>
            </a:r>
            <a:r>
              <a:rPr lang="en-US" baseline="0" dirty="0" smtClean="0"/>
              <a:t> both became doctors.</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Although Frank Duff continued</a:t>
            </a:r>
            <a:r>
              <a:rPr lang="en-US" baseline="0" dirty="0" smtClean="0"/>
              <a:t> his usual routine through the next year, those around him could see that he was tired.</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Friday, November 7, 1980, Frank Duff attended the funeral of a legion</a:t>
            </a:r>
            <a:r>
              <a:rPr lang="en-US" baseline="0" dirty="0" smtClean="0"/>
              <a:t> envoy, Joan Cronin.  When he returned from the funeral, he told his housekeeper, Nellie Jessop, that he was not feeling well.  He went up to his bed and around 4:00, when Nellie brought him a cup of tea, she found that he had died.</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Nellie described him as sitting in the bed with his arms across his chest.  He was staring at the picture</a:t>
            </a:r>
            <a:r>
              <a:rPr lang="en-US" baseline="0" dirty="0" smtClean="0"/>
              <a:t> of the Sacred Heart that was across from his bed.  He had died quietly and simply. </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62</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As a young man of</a:t>
            </a:r>
            <a:r>
              <a:rPr lang="en-US" baseline="0" dirty="0" smtClean="0"/>
              <a:t> 27</a:t>
            </a:r>
            <a:r>
              <a:rPr lang="en-US" dirty="0" smtClean="0"/>
              <a:t>,</a:t>
            </a:r>
            <a:r>
              <a:rPr lang="en-US" baseline="0" dirty="0" smtClean="0"/>
              <a:t> Frank had composed this prayer:  (click)</a:t>
            </a:r>
            <a:r>
              <a:rPr lang="en-US" sz="1200" i="1" kern="1200" cap="all" dirty="0" smtClean="0">
                <a:solidFill>
                  <a:schemeClr val="tx1"/>
                </a:solidFill>
                <a:latin typeface="Arial" charset="0"/>
                <a:ea typeface="+mn-ea"/>
                <a:cs typeface="+mn-cs"/>
              </a:rPr>
              <a:t>"</a:t>
            </a:r>
            <a:r>
              <a:rPr lang="en-US" sz="900" b="1" i="1" kern="1200" cap="all" dirty="0" smtClean="0">
                <a:solidFill>
                  <a:schemeClr val="tx1"/>
                </a:solidFill>
                <a:latin typeface="Arial" charset="0"/>
                <a:ea typeface="+mn-ea"/>
                <a:cs typeface="+mn-cs"/>
              </a:rPr>
              <a:t>Oh, my God, I do not ask for the big things </a:t>
            </a:r>
            <a:r>
              <a:rPr lang="en-US" sz="900" b="1" kern="1200" cap="all" dirty="0" smtClean="0">
                <a:solidFill>
                  <a:schemeClr val="tx1"/>
                </a:solidFill>
                <a:latin typeface="Arial" charset="0"/>
                <a:ea typeface="+mn-ea"/>
                <a:cs typeface="+mn-cs"/>
              </a:rPr>
              <a:t>- </a:t>
            </a:r>
            <a:r>
              <a:rPr lang="en-US" sz="900" b="1" i="1" kern="1200" cap="all" dirty="0" smtClean="0">
                <a:solidFill>
                  <a:schemeClr val="tx1"/>
                </a:solidFill>
                <a:latin typeface="Arial" charset="0"/>
                <a:ea typeface="+mn-ea"/>
                <a:cs typeface="+mn-cs"/>
              </a:rPr>
              <a:t>the life of the missionary or the monk, or those others I see around me </a:t>
            </a:r>
            <a:r>
              <a:rPr lang="en-US" sz="900" b="1" kern="1200" cap="all" dirty="0" smtClean="0">
                <a:solidFill>
                  <a:schemeClr val="tx1"/>
                </a:solidFill>
                <a:latin typeface="Arial" charset="0"/>
                <a:ea typeface="+mn-ea"/>
                <a:cs typeface="+mn-cs"/>
              </a:rPr>
              <a:t>so </a:t>
            </a:r>
            <a:r>
              <a:rPr lang="en-US" sz="900" b="1" i="1" kern="1200" cap="all" dirty="0" smtClean="0">
                <a:solidFill>
                  <a:schemeClr val="tx1"/>
                </a:solidFill>
                <a:latin typeface="Arial" charset="0"/>
                <a:ea typeface="+mn-ea"/>
                <a:cs typeface="+mn-cs"/>
              </a:rPr>
              <a:t>full of accomplishment</a:t>
            </a:r>
            <a:r>
              <a:rPr lang="en-US" sz="1200" b="1" i="1" kern="1200" cap="all" dirty="0" smtClean="0">
                <a:solidFill>
                  <a:schemeClr val="tx1"/>
                </a:solidFill>
                <a:latin typeface="Arial" charset="0"/>
                <a:ea typeface="+mn-ea"/>
                <a:cs typeface="+mn-cs"/>
              </a:rPr>
              <a:t>, (CLICK)</a:t>
            </a:r>
            <a:r>
              <a:rPr lang="en-US" sz="1200" b="1" i="1" kern="1200" cap="all" baseline="0" dirty="0" smtClean="0">
                <a:solidFill>
                  <a:schemeClr val="tx1"/>
                </a:solidFill>
                <a:latin typeface="Arial" charset="0"/>
                <a:ea typeface="+mn-ea"/>
                <a:cs typeface="+mn-cs"/>
              </a:rPr>
              <a:t> </a:t>
            </a:r>
            <a:r>
              <a:rPr lang="en-US" sz="1200" b="1" i="1" kern="1200" cap="all" dirty="0" smtClean="0">
                <a:solidFill>
                  <a:schemeClr val="tx1"/>
                </a:solidFill>
                <a:latin typeface="Arial" charset="0"/>
                <a:ea typeface="+mn-ea"/>
                <a:cs typeface="+mn-cs"/>
              </a:rPr>
              <a:t>I do not ask for any of these; but simply set my face to follow out unswervingly, untiringly, the common life which day to day stretches out before me, satisfied if in it I love You, and try to make you loved. (CLICK)</a:t>
            </a:r>
            <a:r>
              <a:rPr lang="en-US" sz="1200" b="1" i="1" kern="1200" cap="all" baseline="0" dirty="0" smtClean="0">
                <a:solidFill>
                  <a:schemeClr val="tx1"/>
                </a:solidFill>
                <a:latin typeface="Arial" charset="0"/>
                <a:ea typeface="+mn-ea"/>
                <a:cs typeface="+mn-cs"/>
              </a:rPr>
              <a:t>  </a:t>
            </a:r>
            <a:r>
              <a:rPr lang="en-US" sz="1200" b="1" i="1" kern="1200" cap="all" dirty="0" smtClean="0">
                <a:solidFill>
                  <a:schemeClr val="tx1"/>
                </a:solidFill>
                <a:latin typeface="Arial" charset="0"/>
                <a:ea typeface="+mn-ea"/>
                <a:cs typeface="+mn-cs"/>
              </a:rPr>
              <a:t>Nature rebels against this life with its never-ending round of trivial tasks and full of the temptation to take relief in amusement or</a:t>
            </a:r>
            <a:r>
              <a:rPr lang="en-US" sz="1200" i="1" kern="1200" cap="all" dirty="0" smtClean="0">
                <a:solidFill>
                  <a:schemeClr val="tx1"/>
                </a:solidFill>
                <a:latin typeface="Arial" charset="0"/>
                <a:ea typeface="+mn-ea"/>
                <a:cs typeface="+mn-cs"/>
              </a:rPr>
              <a:t> </a:t>
            </a:r>
            <a:r>
              <a:rPr lang="en-US" sz="1200" b="1" i="1" kern="1200" cap="all" dirty="0" smtClean="0">
                <a:solidFill>
                  <a:schemeClr val="tx1"/>
                </a:solidFill>
                <a:latin typeface="Arial" charset="0"/>
                <a:ea typeface="+mn-ea"/>
                <a:cs typeface="+mn-cs"/>
              </a:rPr>
              <a:t>change. (CLICK) It seems </a:t>
            </a:r>
            <a:r>
              <a:rPr lang="en-US" sz="1200" b="1" kern="1200" cap="all" dirty="0" smtClean="0">
                <a:solidFill>
                  <a:schemeClr val="tx1"/>
                </a:solidFill>
                <a:latin typeface="Arial" charset="0"/>
                <a:ea typeface="+mn-ea"/>
                <a:cs typeface="+mn-cs"/>
              </a:rPr>
              <a:t>so </a:t>
            </a:r>
            <a:r>
              <a:rPr lang="en-US" sz="1200" b="1" i="1" kern="1200" cap="all" dirty="0" smtClean="0">
                <a:solidFill>
                  <a:schemeClr val="tx1"/>
                </a:solidFill>
                <a:latin typeface="Arial" charset="0"/>
                <a:ea typeface="+mn-ea"/>
                <a:cs typeface="+mn-cs"/>
              </a:rPr>
              <a:t>hard to be great in small things, to be heroic in</a:t>
            </a:r>
            <a:r>
              <a:rPr lang="en-US" sz="1200" i="1" kern="1200" cap="all" dirty="0" smtClean="0">
                <a:solidFill>
                  <a:schemeClr val="tx1"/>
                </a:solidFill>
                <a:latin typeface="Arial" charset="0"/>
                <a:ea typeface="+mn-ea"/>
                <a:cs typeface="+mn-cs"/>
              </a:rPr>
              <a:t> </a:t>
            </a:r>
            <a:r>
              <a:rPr lang="en-US" sz="1200" b="1" i="1" kern="1200" cap="all" dirty="0" smtClean="0">
                <a:solidFill>
                  <a:schemeClr val="tx1"/>
                </a:solidFill>
                <a:latin typeface="Arial" charset="0"/>
                <a:ea typeface="+mn-ea"/>
                <a:cs typeface="+mn-cs"/>
              </a:rPr>
              <a:t>the doing of the commonplace; but still this life is Your will for me. There must be a great destiny in it. (CLICK)  And so, I am content. (CLICK)  And then to crown the rest, dear Jesus, I beg you to give me this :</a:t>
            </a:r>
            <a:r>
              <a:rPr lang="en-US" sz="1200" b="1" i="1" kern="1200" cap="all" baseline="0" dirty="0" smtClean="0">
                <a:solidFill>
                  <a:schemeClr val="tx1"/>
                </a:solidFill>
                <a:latin typeface="Arial" charset="0"/>
                <a:ea typeface="+mn-ea"/>
                <a:cs typeface="+mn-cs"/>
              </a:rPr>
              <a:t>  </a:t>
            </a:r>
            <a:r>
              <a:rPr lang="en-US" sz="1200" b="1" i="1" kern="1200" cap="all" dirty="0" smtClean="0">
                <a:solidFill>
                  <a:schemeClr val="tx1"/>
                </a:solidFill>
                <a:latin typeface="Arial" charset="0"/>
                <a:ea typeface="+mn-ea"/>
                <a:cs typeface="+mn-cs"/>
              </a:rPr>
              <a:t>fidelity to the end, to be at my post when the final call comes, and to take</a:t>
            </a:r>
            <a:r>
              <a:rPr lang="en-US" sz="1200" kern="1200" cap="all" dirty="0" smtClean="0">
                <a:solidFill>
                  <a:schemeClr val="tx1"/>
                </a:solidFill>
                <a:latin typeface="Arial" charset="0"/>
                <a:ea typeface="+mn-ea"/>
                <a:cs typeface="+mn-cs"/>
              </a:rPr>
              <a:t> </a:t>
            </a:r>
            <a:r>
              <a:rPr lang="en-US" sz="1200" b="1" i="1" kern="1200" cap="all" dirty="0" smtClean="0">
                <a:solidFill>
                  <a:schemeClr val="tx1"/>
                </a:solidFill>
                <a:latin typeface="Arial" charset="0"/>
                <a:ea typeface="+mn-ea"/>
                <a:cs typeface="+mn-cs"/>
              </a:rPr>
              <a:t>my last, weary breath in Your embrace. (CLICK) A valiant life and faithful to the end. (CLICK) A short wish, dearest Jesus, but it covers all. "</a:t>
            </a:r>
            <a:endParaRPr lang="en-US" sz="1200" kern="1200" dirty="0" smtClean="0">
              <a:solidFill>
                <a:schemeClr val="tx1"/>
              </a:solidFill>
              <a:latin typeface="Arial" charset="0"/>
              <a:ea typeface="+mn-ea"/>
              <a:cs typeface="+mn-cs"/>
            </a:endParaRPr>
          </a:p>
          <a:p>
            <a:r>
              <a:rPr lang="en-US" baseline="0" smtClean="0"/>
              <a:t>This was a </a:t>
            </a:r>
            <a:r>
              <a:rPr lang="en-US" baseline="0" dirty="0" smtClean="0"/>
              <a:t>very prophetic prayer.</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63</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a:t>
            </a:r>
            <a:r>
              <a:rPr lang="en-US" baseline="0" dirty="0" smtClean="0"/>
              <a:t> a period of several days, Frank’s body was laid out in the Regina </a:t>
            </a:r>
            <a:r>
              <a:rPr lang="en-US" baseline="0" dirty="0" err="1" smtClean="0"/>
              <a:t>Coeli</a:t>
            </a:r>
            <a:r>
              <a:rPr lang="en-US" baseline="0" dirty="0" smtClean="0"/>
              <a:t> Hostel Chapel.  Thousands of legionaries from around the world filed past his coffin as well as government officials, bishops, priests, and religious.</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64</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Wednesday, November</a:t>
            </a:r>
            <a:r>
              <a:rPr lang="en-US" baseline="0" dirty="0" smtClean="0"/>
              <a:t> 12</a:t>
            </a:r>
            <a:r>
              <a:rPr lang="en-US" baseline="30000" dirty="0" smtClean="0"/>
              <a:t>th</a:t>
            </a:r>
            <a:r>
              <a:rPr lang="en-US" baseline="0" dirty="0" smtClean="0"/>
              <a:t>, His Lordship Most Reverend James </a:t>
            </a:r>
            <a:r>
              <a:rPr lang="en-US" baseline="0" dirty="0" err="1" smtClean="0"/>
              <a:t>Kavanaugh</a:t>
            </a:r>
            <a:r>
              <a:rPr lang="en-US" baseline="0" dirty="0" smtClean="0"/>
              <a:t>, the Auxiliary Bishop of Dublin, recited the prayers for the repose of Br. Duff’s soul at St. Andrew’s Church.  The homily was given by Canon Francis J. Ripley, spiritual director of the Senatus of Liverpool who had been a friend of Frank Duff’s for over 40 years. </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65</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His Eminence,</a:t>
            </a:r>
            <a:r>
              <a:rPr lang="en-US" baseline="0" dirty="0" smtClean="0"/>
              <a:t> Cardinal Tomas </a:t>
            </a:r>
            <a:r>
              <a:rPr lang="en-US" baseline="0" dirty="0" err="1" smtClean="0"/>
              <a:t>O’Fiaich</a:t>
            </a:r>
            <a:r>
              <a:rPr lang="en-US" baseline="0" dirty="0" smtClean="0"/>
              <a:t>, </a:t>
            </a:r>
            <a:r>
              <a:rPr lang="en-US" baseline="0" dirty="0" smtClean="0"/>
              <a:t>the Primate of </a:t>
            </a:r>
            <a:r>
              <a:rPr lang="en-US" baseline="0" smtClean="0"/>
              <a:t>Ireland, was </a:t>
            </a:r>
            <a:r>
              <a:rPr lang="en-US" baseline="0" dirty="0" smtClean="0"/>
              <a:t>the main celebrant at the Solemn Requiem Mass at St. Andrew’s on November 13</a:t>
            </a:r>
            <a:r>
              <a:rPr lang="en-US" baseline="30000" dirty="0" smtClean="0"/>
              <a:t>th</a:t>
            </a:r>
            <a:r>
              <a:rPr lang="en-US" baseline="0" dirty="0" smtClean="0"/>
              <a:t>.  He preached the sermon.  (click)  The </a:t>
            </a:r>
            <a:r>
              <a:rPr lang="en-US" baseline="0" dirty="0" err="1" smtClean="0"/>
              <a:t>Concilium</a:t>
            </a:r>
            <a:r>
              <a:rPr lang="en-US" baseline="0" dirty="0" smtClean="0"/>
              <a:t> president, Br. </a:t>
            </a:r>
            <a:r>
              <a:rPr lang="en-US" baseline="0" dirty="0" err="1" smtClean="0"/>
              <a:t>Enda</a:t>
            </a:r>
            <a:r>
              <a:rPr lang="en-US" baseline="0" dirty="0" smtClean="0"/>
              <a:t> Dunleavy, a close personal friend of Br. Duff’s, gave the reading.  (click)  In attendance was the president of Ireland, Dr. Patrick J. </a:t>
            </a:r>
            <a:r>
              <a:rPr lang="en-US" baseline="0" dirty="0" err="1" smtClean="0"/>
              <a:t>Hillery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66</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funeral processed</a:t>
            </a:r>
            <a:r>
              <a:rPr lang="en-US" baseline="0" dirty="0" smtClean="0"/>
              <a:t> with a state escort to </a:t>
            </a:r>
            <a:r>
              <a:rPr lang="en-US" baseline="0" dirty="0" err="1" smtClean="0"/>
              <a:t>Glasnevin</a:t>
            </a:r>
            <a:r>
              <a:rPr lang="en-US" baseline="0" dirty="0" smtClean="0"/>
              <a:t> cemetery where Frank was buried in the Duff family grave.  The Legion prayers and rosary were recited.  The photo shows Fr. Thomas </a:t>
            </a:r>
            <a:r>
              <a:rPr lang="en-US" baseline="0" dirty="0" err="1" smtClean="0"/>
              <a:t>O’Flynn</a:t>
            </a:r>
            <a:r>
              <a:rPr lang="en-US" baseline="0" dirty="0" smtClean="0"/>
              <a:t>, </a:t>
            </a:r>
            <a:r>
              <a:rPr lang="en-US" baseline="0" dirty="0" err="1" smtClean="0"/>
              <a:t>Concilium</a:t>
            </a:r>
            <a:r>
              <a:rPr lang="en-US" baseline="0" dirty="0" smtClean="0"/>
              <a:t> spiritual director, Canon Ripley, and Fr. </a:t>
            </a:r>
            <a:r>
              <a:rPr lang="en-US" baseline="0" dirty="0" err="1" smtClean="0"/>
              <a:t>Aherne</a:t>
            </a:r>
            <a:r>
              <a:rPr lang="en-US" baseline="0" dirty="0" smtClean="0"/>
              <a:t>, spiritual director of the Regina </a:t>
            </a:r>
            <a:r>
              <a:rPr lang="en-US" baseline="0" dirty="0" err="1" smtClean="0"/>
              <a:t>Coeli</a:t>
            </a:r>
            <a:r>
              <a:rPr lang="en-US" baseline="0" dirty="0" smtClean="0"/>
              <a:t> praesidium.</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67</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Holy Father, Pope John Paul II, sent a telegram saying, “The Legion of Mary throughout the world mourns the death of its founder, Frank Duff.  I join with the members in praying for the eternal repose of his soul.  The Association that he founded has made countless lay Catholics aware of their indispensable role in evangelization and sanctification and has enabled them to fulfill that role zealously and effectively.  To all legionaries, I impart the Apostolic Blessing and comfort in their loss and encouragement in their future task.”</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68</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 Duff’s funeral card had a prayer for</a:t>
            </a:r>
            <a:r>
              <a:rPr lang="en-US" baseline="0" dirty="0" smtClean="0"/>
              <a:t> the Conversion of the World, something that he had prayed for and worked for during his entire life.</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69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Most of Frank’s schooling took place at Black Rock College, where he was taught by the Holy Ghost Fathers.  He didn’t particularly</a:t>
            </a:r>
            <a:r>
              <a:rPr lang="en-US" baseline="0" dirty="0" smtClean="0"/>
              <a:t> like school, especially Math. (click) He studied Irish, English, Greek, Latin, and French.  (click)  Frank enjoyed the outdoors and was a swimmer and a runner.  (click)  Inspired by his father’s love of bike-riding, Frank became a cyclist at an early age.  (click)  He played tennis and cricket and, at the age of 12, suffered permanent damage to his hearing when he was hit in the left ear by a cricket ball.</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7</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July 1996 the cause of Frank Duff’s canonization was introduced by the Archbishop of Dublin, Dr. Desmond Connell</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70</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his</a:t>
            </a:r>
            <a:r>
              <a:rPr lang="en-US" baseline="0" dirty="0" smtClean="0"/>
              <a:t> cause is made known, people around the world are finding that Frank Duff is someone to whom everyone can relate.  </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71</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 has been described</a:t>
            </a:r>
            <a:r>
              <a:rPr lang="en-US" baseline="0" dirty="0" smtClean="0"/>
              <a:t> as (click) serious, (click) practical, (click) kind, (click) wise, and (click) strong.</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72</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 was prayerful and led a sacramental</a:t>
            </a:r>
            <a:r>
              <a:rPr lang="en-US" baseline="0" dirty="0" smtClean="0"/>
              <a:t> life, centered around the Eucharist.</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73</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 had a great love</a:t>
            </a:r>
            <a:r>
              <a:rPr lang="en-US" baseline="0" dirty="0" smtClean="0"/>
              <a:t> for children (click), for the poor (click), for his local Legion family (click), and for his Legion family around the world (click).</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74</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Almost</a:t>
            </a:r>
            <a:r>
              <a:rPr lang="en-US" baseline="0" dirty="0" smtClean="0"/>
              <a:t> every description of him mentions his great sense of humor.  Legionaries who knew him often recounted stories of the practical jokes he loved to play.</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75</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 Charest of Queen magazine called him “a warm, kindly,</a:t>
            </a:r>
            <a:r>
              <a:rPr lang="en-US" baseline="0" dirty="0" smtClean="0"/>
              <a:t> gentle-hearted man” who “had his hand on the pulse of the spiritual life of the Church everywhere.”</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76</a:t>
            </a:fld>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 has been described as “philosopher, theologian, biblical scholar, possessor of vast knowledge</a:t>
            </a:r>
            <a:r>
              <a:rPr lang="en-US" baseline="0" dirty="0" smtClean="0"/>
              <a:t> on medicine, science and mathematics and a great communicator – able to express complex ideas in simple terms.”</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77</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Frank Duff is a great</a:t>
            </a:r>
            <a:r>
              <a:rPr lang="en-US" baseline="0" dirty="0" smtClean="0"/>
              <a:t> model for all of us.  </a:t>
            </a:r>
            <a:r>
              <a:rPr lang="en-US" dirty="0" smtClean="0"/>
              <a:t>Fr. Bede McGregor, </a:t>
            </a:r>
            <a:r>
              <a:rPr lang="en-US" dirty="0" err="1" smtClean="0"/>
              <a:t>concilium</a:t>
            </a:r>
            <a:r>
              <a:rPr lang="en-US" dirty="0" smtClean="0"/>
              <a:t> spiritual director and vice-postulator</a:t>
            </a:r>
            <a:r>
              <a:rPr lang="en-US" baseline="0" dirty="0" smtClean="0"/>
              <a:t> of the cause of Servant of God, Frank Duff wrote:  “Frank Duff was (click) great in the small things, and (click) heroic in doing the commonplace, and his purpose in all things great and small was his (click) immense desire to love God and to be (click) an instrument with and through Mary and the Holy Spirit in the conversion of sinners and the salvation of souls.” (4 clicks)</a:t>
            </a:r>
          </a:p>
          <a:p>
            <a:r>
              <a:rPr lang="en-US" baseline="0" dirty="0" smtClean="0"/>
              <a:t>Servant of God, Frank Duff, pray for us.</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78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Frank had</a:t>
            </a:r>
            <a:r>
              <a:rPr lang="en-US" baseline="0" dirty="0" smtClean="0"/>
              <a:t> a close relationship with his mother.  She was an accomplished pianist and gave him a love for music and for reading.  They spent time together traveling, shopping, and going to the theater.  They were best friends.  In his biography of Frank Duff, Fr. Robert Bradshaw notes that this relationship gave Frank “wonderful and enriching insights into the meaning and beauty of true motherhood” which certainly added to his relationship with our Blessed Mother. </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(click) Frank’s father, J</a:t>
            </a:r>
            <a:r>
              <a:rPr lang="en-US" dirty="0" smtClean="0"/>
              <a:t>ohn Duff was</a:t>
            </a:r>
            <a:r>
              <a:rPr lang="en-US" baseline="0" dirty="0" smtClean="0"/>
              <a:t> ill and it was necessary for Frank to become the breadwinner of the family.  (click)  Like both of his parents, he went into Civil Service.  He worked hard to train himself, particularly in math and science.  In fact, at the age of 21, he invented a system of calculus which was eventually adopted by the London Treasury.  (click)  Frank’s father died on December 23, 1918.</a:t>
            </a:r>
            <a:endParaRPr lang="en-US" dirty="0"/>
          </a:p>
        </p:txBody>
      </p:sp>
      <p:sp>
        <p:nvSpPr>
          <p:cNvPr id="4" name="Slide Number Placeholder 3"/>
          <p:cNvSpPr>
            <a:spLocks noGrp="1"/>
          </p:cNvSpPr>
          <p:nvPr>
            <p:ph type="sldNum" sz="quarter" idx="10"/>
          </p:nvPr>
        </p:nvSpPr>
        <p:spPr/>
        <p:txBody>
          <a:bodyPr/>
          <a:lstStyle/>
          <a:p>
            <a:fld id="{10E70D7E-AC04-4C51-BDFE-799EA986BCEB}"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E843F1D9-8006-449F-893B-7A25EB5B38C5}"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AB828BE-8733-483F-86EE-EF10EC3B106C}"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7DDAC39F-C8F7-4A1A-89EB-8EF96FB28566}"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29AF7DF2-3E53-4485-ADB1-FFCBA0F03F24}"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781A187E-E27E-40FD-83A8-22E9559C8004}"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F26FA368-71F0-4CA9-8946-931860F83926}"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0EEC321B-9DD0-4679-B17E-98C7917442F9}"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88B53782-C9A7-4C9F-9CF5-5DB1FFAA4BC0}"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98E8D505-7170-413A-8964-DFE7C8F275DB}"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9FFE06AF-72C1-414C-840F-3A28223C1C47}"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61B792B3-9B3D-4279-B878-51F625BE9C1F}"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C0275D98-AB53-4BE3-BF1B-93146FE6E691}"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rgbClr val="DDEBCF"/>
            </a:gs>
            <a:gs pos="50000">
              <a:srgbClr val="9CB86E"/>
            </a:gs>
            <a:gs pos="100000">
              <a:srgbClr val="156B13"/>
            </a:gs>
          </a:gsLst>
          <a:lin ang="54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43B6631-A247-4C3E-A087-5C14D28A9F6B}"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42.jpeg"/><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45.jpeg"/><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48.jpeg"/><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70.jpeg"/></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image" Target="../media/image78.wmf"/><Relationship Id="rId5" Type="http://schemas.openxmlformats.org/officeDocument/2006/relationships/image" Target="../media/image77.jpeg"/><Relationship Id="rId4" Type="http://schemas.openxmlformats.org/officeDocument/2006/relationships/image" Target="../media/image76.jpeg"/></Relationships>
</file>

<file path=ppt/slides/_rels/slide5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6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openxmlformats.org/officeDocument/2006/relationships/image" Target="../media/image89.jpeg"/><Relationship Id="rId4" Type="http://schemas.openxmlformats.org/officeDocument/2006/relationships/image" Target="../media/image88.jpeg"/></Relationships>
</file>

<file path=ppt/slides/_rels/slide6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6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94.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99.jpe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98.jpeg"/><Relationship Id="rId4" Type="http://schemas.openxmlformats.org/officeDocument/2006/relationships/image" Target="../media/image97.jpeg"/></Relationships>
</file>

<file path=ppt/slides/_rels/slide7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7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09600" y="533401"/>
            <a:ext cx="7772400" cy="1470025"/>
          </a:xfrm>
        </p:spPr>
        <p:txBody>
          <a:bodyPr/>
          <a:lstStyle/>
          <a:p>
            <a:r>
              <a:rPr lang="en-US" dirty="0">
                <a:solidFill>
                  <a:srgbClr val="006600"/>
                </a:solidFill>
              </a:rPr>
              <a:t>Servant of God, Frank Duff</a:t>
            </a:r>
            <a:br>
              <a:rPr lang="en-US" dirty="0">
                <a:solidFill>
                  <a:srgbClr val="006600"/>
                </a:solidFill>
              </a:rPr>
            </a:br>
            <a:r>
              <a:rPr lang="en-US" sz="3600" dirty="0">
                <a:solidFill>
                  <a:srgbClr val="006600"/>
                </a:solidFill>
              </a:rPr>
              <a:t>Founder of the Legion of Mary</a:t>
            </a:r>
          </a:p>
        </p:txBody>
      </p:sp>
      <p:sp>
        <p:nvSpPr>
          <p:cNvPr id="2051" name="Rectangle 3"/>
          <p:cNvSpPr>
            <a:spLocks noGrp="1" noChangeArrowheads="1"/>
          </p:cNvSpPr>
          <p:nvPr>
            <p:ph type="subTitle" idx="1"/>
          </p:nvPr>
        </p:nvSpPr>
        <p:spPr>
          <a:xfrm>
            <a:off x="1371600" y="5867400"/>
            <a:ext cx="6400800" cy="685800"/>
          </a:xfrm>
        </p:spPr>
        <p:txBody>
          <a:bodyPr/>
          <a:lstStyle/>
          <a:p>
            <a:r>
              <a:rPr lang="en-US" sz="2400" dirty="0"/>
              <a:t>June 7, 1889 – November 7, 1980</a:t>
            </a:r>
          </a:p>
        </p:txBody>
      </p:sp>
      <p:pic>
        <p:nvPicPr>
          <p:cNvPr id="2052" name="Picture 4" descr="FD"/>
          <p:cNvPicPr>
            <a:picLocks noChangeAspect="1" noChangeArrowheads="1"/>
          </p:cNvPicPr>
          <p:nvPr/>
        </p:nvPicPr>
        <p:blipFill>
          <a:blip r:embed="rId3" cstate="print"/>
          <a:srcRect/>
          <a:stretch>
            <a:fillRect/>
          </a:stretch>
        </p:blipFill>
        <p:spPr bwMode="auto">
          <a:xfrm>
            <a:off x="3429000" y="2286000"/>
            <a:ext cx="2284413" cy="3352800"/>
          </a:xfrm>
          <a:prstGeom prst="rect">
            <a:avLst/>
          </a:prstGeom>
          <a:noFill/>
          <a:ln w="127000">
            <a:solidFill>
              <a:srgbClr val="006600"/>
            </a:solid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6600"/>
                </a:solidFill>
              </a:rPr>
              <a:t>Civil Servant</a:t>
            </a:r>
            <a:endParaRPr lang="en-US" dirty="0">
              <a:solidFill>
                <a:srgbClr val="006600"/>
              </a:solidFill>
            </a:endParaRPr>
          </a:p>
        </p:txBody>
      </p:sp>
      <p:sp>
        <p:nvSpPr>
          <p:cNvPr id="3" name="Text Placeholder 2"/>
          <p:cNvSpPr>
            <a:spLocks noGrp="1"/>
          </p:cNvSpPr>
          <p:nvPr>
            <p:ph type="body" sz="half" idx="1"/>
          </p:nvPr>
        </p:nvSpPr>
        <p:spPr/>
        <p:txBody>
          <a:bodyPr/>
          <a:lstStyle/>
          <a:p>
            <a:r>
              <a:rPr lang="en-US" dirty="0" smtClean="0">
                <a:solidFill>
                  <a:srgbClr val="006600"/>
                </a:solidFill>
              </a:rPr>
              <a:t>Began work with the Land Commission</a:t>
            </a:r>
          </a:p>
          <a:p>
            <a:r>
              <a:rPr lang="en-US" dirty="0" smtClean="0">
                <a:solidFill>
                  <a:srgbClr val="006600"/>
                </a:solidFill>
              </a:rPr>
              <a:t>Briefly acted as secretary to Michael Collins</a:t>
            </a:r>
          </a:p>
          <a:p>
            <a:r>
              <a:rPr lang="en-US" dirty="0" smtClean="0">
                <a:solidFill>
                  <a:srgbClr val="006600"/>
                </a:solidFill>
              </a:rPr>
              <a:t>Transferred to the Department of Finance in 1924</a:t>
            </a:r>
            <a:endParaRPr lang="en-US" dirty="0">
              <a:solidFill>
                <a:srgbClr val="006600"/>
              </a:solidFill>
            </a:endParaRPr>
          </a:p>
        </p:txBody>
      </p:sp>
      <p:pic>
        <p:nvPicPr>
          <p:cNvPr id="5" name="Content Placeholder 4" descr="michael collins"/>
          <p:cNvPicPr>
            <a:picLocks noGrp="1" noChangeAspect="1"/>
          </p:cNvPicPr>
          <p:nvPr>
            <p:ph sz="half" idx="2"/>
          </p:nvPr>
        </p:nvPicPr>
        <p:blipFill>
          <a:blip r:embed="rId3" cstate="print"/>
          <a:stretch>
            <a:fillRect/>
          </a:stretch>
        </p:blipFill>
        <p:spPr>
          <a:xfrm>
            <a:off x="5943600" y="2438400"/>
            <a:ext cx="1997617" cy="25594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5715000" y="5105400"/>
            <a:ext cx="2514600" cy="369332"/>
          </a:xfrm>
          <a:prstGeom prst="rect">
            <a:avLst/>
          </a:prstGeom>
          <a:noFill/>
        </p:spPr>
        <p:txBody>
          <a:bodyPr wrap="square" rtlCol="0">
            <a:spAutoFit/>
          </a:bodyPr>
          <a:lstStyle/>
          <a:p>
            <a:pPr algn="ctr"/>
            <a:r>
              <a:rPr lang="en-US" i="1" dirty="0" smtClean="0">
                <a:solidFill>
                  <a:srgbClr val="006600"/>
                </a:solidFill>
              </a:rPr>
              <a:t>Michael Collins</a:t>
            </a:r>
            <a:endParaRPr lang="en-US" i="1"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3400" y="2362200"/>
            <a:ext cx="8229600" cy="1143000"/>
          </a:xfrm>
        </p:spPr>
        <p:txBody>
          <a:bodyPr/>
          <a:lstStyle/>
          <a:p>
            <a:r>
              <a:rPr lang="en-US" sz="8000" dirty="0" smtClean="0">
                <a:solidFill>
                  <a:srgbClr val="006600"/>
                </a:solidFill>
                <a:latin typeface="Monotype Corsiva" pitchFamily="66" charset="0"/>
              </a:rPr>
              <a:t>Pre-Legion</a:t>
            </a:r>
            <a:endParaRPr lang="en-US" sz="8000" dirty="0">
              <a:solidFill>
                <a:srgbClr val="006600"/>
              </a:solidFill>
              <a:latin typeface="Monotype Corsiva" pitchFamily="66"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006600"/>
                </a:solidFill>
              </a:rPr>
              <a:t>St. Vincent de Paul</a:t>
            </a:r>
            <a:endParaRPr lang="en-US" dirty="0">
              <a:solidFill>
                <a:srgbClr val="006600"/>
              </a:solidFill>
            </a:endParaRPr>
          </a:p>
        </p:txBody>
      </p:sp>
      <p:sp>
        <p:nvSpPr>
          <p:cNvPr id="4" name="Text Placeholder 3"/>
          <p:cNvSpPr>
            <a:spLocks noGrp="1"/>
          </p:cNvSpPr>
          <p:nvPr>
            <p:ph type="body" idx="1"/>
          </p:nvPr>
        </p:nvSpPr>
        <p:spPr>
          <a:xfrm>
            <a:off x="457200" y="1535113"/>
            <a:ext cx="8153399" cy="639762"/>
          </a:xfrm>
        </p:spPr>
        <p:txBody>
          <a:bodyPr/>
          <a:lstStyle/>
          <a:p>
            <a:pPr algn="ctr"/>
            <a:r>
              <a:rPr lang="en-US" dirty="0" smtClean="0">
                <a:solidFill>
                  <a:srgbClr val="006600"/>
                </a:solidFill>
              </a:rPr>
              <a:t>Frank joined the St. Vincent de Paul Society in 1913.</a:t>
            </a:r>
            <a:endParaRPr lang="en-US" dirty="0">
              <a:solidFill>
                <a:srgbClr val="006600"/>
              </a:solidFill>
            </a:endParaRPr>
          </a:p>
        </p:txBody>
      </p:sp>
      <p:pic>
        <p:nvPicPr>
          <p:cNvPr id="8" name="Content Placeholder 7" descr="Saint_Vincent_de_Paul.jpg"/>
          <p:cNvPicPr>
            <a:picLocks noGrp="1" noChangeAspect="1"/>
          </p:cNvPicPr>
          <p:nvPr>
            <p:ph sz="half" idx="2"/>
          </p:nvPr>
        </p:nvPicPr>
        <p:blipFill>
          <a:blip r:embed="rId3" cstate="print"/>
          <a:stretch>
            <a:fillRect/>
          </a:stretch>
        </p:blipFill>
        <p:spPr>
          <a:xfrm>
            <a:off x="838200" y="2286000"/>
            <a:ext cx="2691613" cy="3951288"/>
          </a:xfrm>
          <a:ln w="50800">
            <a:solidFill>
              <a:srgbClr val="006600"/>
            </a:solidFill>
          </a:ln>
        </p:spPr>
      </p:pic>
      <p:pic>
        <p:nvPicPr>
          <p:cNvPr id="9" name="Content Placeholder 8" descr="SVDP.jpg"/>
          <p:cNvPicPr>
            <a:picLocks noGrp="1" noChangeAspect="1"/>
          </p:cNvPicPr>
          <p:nvPr>
            <p:ph sz="quarter" idx="4"/>
          </p:nvPr>
        </p:nvPicPr>
        <p:blipFill>
          <a:blip r:embed="rId4" cstate="print"/>
          <a:stretch>
            <a:fillRect/>
          </a:stretch>
        </p:blipFill>
        <p:spPr>
          <a:xfrm>
            <a:off x="4343400" y="2438400"/>
            <a:ext cx="3981997" cy="39512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ounded Rectangle 5"/>
          <p:cNvSpPr/>
          <p:nvPr/>
        </p:nvSpPr>
        <p:spPr>
          <a:xfrm>
            <a:off x="990600" y="5791200"/>
            <a:ext cx="23622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6600"/>
                </a:solidFill>
              </a:rPr>
              <a:t>St. Vincent de Paul</a:t>
            </a:r>
            <a:endParaRPr lang="en-US" b="1" dirty="0">
              <a:solidFill>
                <a:srgbClr val="0066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sz="5400" dirty="0" smtClean="0">
                <a:solidFill>
                  <a:srgbClr val="006600"/>
                </a:solidFill>
              </a:rPr>
              <a:t>1914</a:t>
            </a:r>
            <a:endParaRPr lang="en-US" sz="5400" dirty="0">
              <a:solidFill>
                <a:srgbClr val="006600"/>
              </a:solidFill>
            </a:endParaRPr>
          </a:p>
        </p:txBody>
      </p:sp>
      <p:sp>
        <p:nvSpPr>
          <p:cNvPr id="11" name="Text Placeholder 10"/>
          <p:cNvSpPr>
            <a:spLocks noGrp="1"/>
          </p:cNvSpPr>
          <p:nvPr>
            <p:ph type="body" sz="half" idx="1"/>
          </p:nvPr>
        </p:nvSpPr>
        <p:spPr/>
        <p:txBody>
          <a:bodyPr/>
          <a:lstStyle/>
          <a:p>
            <a:r>
              <a:rPr lang="en-US" dirty="0" smtClean="0">
                <a:solidFill>
                  <a:srgbClr val="006600"/>
                </a:solidFill>
              </a:rPr>
              <a:t>Made 1</a:t>
            </a:r>
            <a:r>
              <a:rPr lang="en-US" baseline="30000" dirty="0" smtClean="0">
                <a:solidFill>
                  <a:srgbClr val="006600"/>
                </a:solidFill>
              </a:rPr>
              <a:t>st</a:t>
            </a:r>
            <a:r>
              <a:rPr lang="en-US" dirty="0" smtClean="0">
                <a:solidFill>
                  <a:srgbClr val="006600"/>
                </a:solidFill>
              </a:rPr>
              <a:t> enclosed retreat</a:t>
            </a:r>
          </a:p>
          <a:p>
            <a:r>
              <a:rPr lang="en-US" dirty="0" smtClean="0">
                <a:solidFill>
                  <a:srgbClr val="006600"/>
                </a:solidFill>
              </a:rPr>
              <a:t>Daily Mass</a:t>
            </a:r>
          </a:p>
          <a:p>
            <a:r>
              <a:rPr lang="en-US" dirty="0" smtClean="0">
                <a:solidFill>
                  <a:srgbClr val="006600"/>
                </a:solidFill>
              </a:rPr>
              <a:t>Joined Pioneer Total Abstinence Association</a:t>
            </a:r>
          </a:p>
          <a:p>
            <a:r>
              <a:rPr lang="en-US" dirty="0" smtClean="0">
                <a:solidFill>
                  <a:srgbClr val="006600"/>
                </a:solidFill>
              </a:rPr>
              <a:t>Began private apostolate to lapsed Catholics</a:t>
            </a:r>
            <a:endParaRPr lang="en-US" dirty="0">
              <a:solidFill>
                <a:srgbClr val="006600"/>
              </a:solidFill>
            </a:endParaRPr>
          </a:p>
        </p:txBody>
      </p:sp>
      <p:pic>
        <p:nvPicPr>
          <p:cNvPr id="10" name="Content Placeholder 9" descr="pioneer.jpg"/>
          <p:cNvPicPr>
            <a:picLocks noGrp="1" noChangeAspect="1"/>
          </p:cNvPicPr>
          <p:nvPr>
            <p:ph sz="half" idx="2"/>
          </p:nvPr>
        </p:nvPicPr>
        <p:blipFill>
          <a:blip r:embed="rId3" cstate="print"/>
          <a:stretch>
            <a:fillRect/>
          </a:stretch>
        </p:blipFill>
        <p:spPr>
          <a:xfrm>
            <a:off x="5105400" y="1905000"/>
            <a:ext cx="3123651" cy="2982309"/>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6600"/>
                </a:solidFill>
              </a:rPr>
              <a:t>Joe </a:t>
            </a:r>
            <a:r>
              <a:rPr lang="en-US" dirty="0" err="1" smtClean="0">
                <a:solidFill>
                  <a:srgbClr val="006600"/>
                </a:solidFill>
              </a:rPr>
              <a:t>Gabbett</a:t>
            </a:r>
            <a:endParaRPr lang="en-US" dirty="0">
              <a:solidFill>
                <a:srgbClr val="006600"/>
              </a:solidFill>
            </a:endParaRPr>
          </a:p>
        </p:txBody>
      </p:sp>
      <p:pic>
        <p:nvPicPr>
          <p:cNvPr id="7" name="Content Placeholder 6" descr="Joe Gabbett.jpg"/>
          <p:cNvPicPr>
            <a:picLocks noGrp="1" noChangeAspect="1"/>
          </p:cNvPicPr>
          <p:nvPr>
            <p:ph idx="1"/>
          </p:nvPr>
        </p:nvPicPr>
        <p:blipFill>
          <a:blip r:embed="rId3" cstate="print"/>
          <a:stretch>
            <a:fillRect/>
          </a:stretch>
        </p:blipFill>
        <p:spPr>
          <a:xfrm>
            <a:off x="3276600" y="1524000"/>
            <a:ext cx="2673858" cy="4697497"/>
          </a:xfrm>
          <a:prstGeom prst="ellipse">
            <a:avLst/>
          </a:prstGeom>
          <a:ln w="63500" cap="rnd">
            <a:solidFill>
              <a:srgbClr val="0066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6600"/>
                </a:solidFill>
              </a:rPr>
              <a:t>Retreats</a:t>
            </a:r>
            <a:endParaRPr lang="en-US" dirty="0">
              <a:solidFill>
                <a:srgbClr val="006600"/>
              </a:solidFill>
            </a:endParaRPr>
          </a:p>
        </p:txBody>
      </p:sp>
      <p:pic>
        <p:nvPicPr>
          <p:cNvPr id="7" name="Content Placeholder 6" descr="mount melleray group.jpg"/>
          <p:cNvPicPr>
            <a:picLocks noGrp="1" noChangeAspect="1"/>
          </p:cNvPicPr>
          <p:nvPr>
            <p:ph idx="1"/>
          </p:nvPr>
        </p:nvPicPr>
        <p:blipFill>
          <a:blip r:embed="rId3" cstate="print"/>
          <a:stretch>
            <a:fillRect/>
          </a:stretch>
        </p:blipFill>
        <p:spPr>
          <a:xfrm>
            <a:off x="1981200" y="1752600"/>
            <a:ext cx="5132832" cy="3972177"/>
          </a:xfrm>
          <a:ln w="76200">
            <a:solidFill>
              <a:srgbClr val="006600"/>
            </a:solid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6600"/>
                </a:solidFill>
              </a:rPr>
              <a:t>1915</a:t>
            </a:r>
            <a:endParaRPr lang="en-US" dirty="0">
              <a:solidFill>
                <a:srgbClr val="006600"/>
              </a:solidFill>
            </a:endParaRPr>
          </a:p>
        </p:txBody>
      </p:sp>
      <p:sp>
        <p:nvSpPr>
          <p:cNvPr id="5" name="Text Placeholder 4"/>
          <p:cNvSpPr>
            <a:spLocks noGrp="1"/>
          </p:cNvSpPr>
          <p:nvPr>
            <p:ph type="body" sz="half" idx="1"/>
          </p:nvPr>
        </p:nvSpPr>
        <p:spPr>
          <a:xfrm>
            <a:off x="4495800" y="1752600"/>
            <a:ext cx="4038600" cy="4525963"/>
          </a:xfrm>
        </p:spPr>
        <p:txBody>
          <a:bodyPr/>
          <a:lstStyle/>
          <a:p>
            <a:r>
              <a:rPr lang="en-US" dirty="0" smtClean="0">
                <a:solidFill>
                  <a:srgbClr val="006600"/>
                </a:solidFill>
              </a:rPr>
              <a:t>Frank joined the Third Order of the Carmelites</a:t>
            </a:r>
          </a:p>
          <a:p>
            <a:r>
              <a:rPr lang="en-US" dirty="0" smtClean="0">
                <a:solidFill>
                  <a:srgbClr val="006600"/>
                </a:solidFill>
              </a:rPr>
              <a:t>Began praying the Little Office of Our Lady</a:t>
            </a:r>
          </a:p>
          <a:p>
            <a:r>
              <a:rPr lang="en-US" dirty="0" smtClean="0">
                <a:solidFill>
                  <a:srgbClr val="006600"/>
                </a:solidFill>
              </a:rPr>
              <a:t>Made 1</a:t>
            </a:r>
            <a:r>
              <a:rPr lang="en-US" baseline="30000" dirty="0" smtClean="0">
                <a:solidFill>
                  <a:srgbClr val="006600"/>
                </a:solidFill>
              </a:rPr>
              <a:t>st</a:t>
            </a:r>
            <a:r>
              <a:rPr lang="en-US" dirty="0" smtClean="0">
                <a:solidFill>
                  <a:srgbClr val="006600"/>
                </a:solidFill>
              </a:rPr>
              <a:t> Pilgrimage to </a:t>
            </a:r>
            <a:r>
              <a:rPr lang="en-US" dirty="0" err="1" smtClean="0">
                <a:solidFill>
                  <a:srgbClr val="006600"/>
                </a:solidFill>
              </a:rPr>
              <a:t>Lough</a:t>
            </a:r>
            <a:r>
              <a:rPr lang="en-US" dirty="0" smtClean="0">
                <a:solidFill>
                  <a:srgbClr val="006600"/>
                </a:solidFill>
              </a:rPr>
              <a:t> </a:t>
            </a:r>
            <a:r>
              <a:rPr lang="en-US" dirty="0" err="1" smtClean="0">
                <a:solidFill>
                  <a:srgbClr val="006600"/>
                </a:solidFill>
              </a:rPr>
              <a:t>Derg</a:t>
            </a:r>
            <a:r>
              <a:rPr lang="en-US" dirty="0" smtClean="0">
                <a:solidFill>
                  <a:srgbClr val="006600"/>
                </a:solidFill>
              </a:rPr>
              <a:t>.</a:t>
            </a:r>
            <a:endParaRPr lang="en-US" dirty="0">
              <a:solidFill>
                <a:srgbClr val="006600"/>
              </a:solidFill>
            </a:endParaRPr>
          </a:p>
        </p:txBody>
      </p:sp>
      <p:pic>
        <p:nvPicPr>
          <p:cNvPr id="7" name="Content Placeholder 6" descr="Lough Derg.jpg"/>
          <p:cNvPicPr>
            <a:picLocks noGrp="1" noChangeAspect="1"/>
          </p:cNvPicPr>
          <p:nvPr>
            <p:ph sz="half" idx="2"/>
          </p:nvPr>
        </p:nvPicPr>
        <p:blipFill>
          <a:blip r:embed="rId3" cstate="print"/>
          <a:stretch>
            <a:fillRect/>
          </a:stretch>
        </p:blipFill>
        <p:spPr>
          <a:xfrm>
            <a:off x="762000" y="1447800"/>
            <a:ext cx="2819400" cy="4492154"/>
          </a:xfrm>
          <a:ln w="76200">
            <a:solidFill>
              <a:srgbClr val="006600"/>
            </a:solidFill>
          </a:ln>
        </p:spPr>
      </p:pic>
      <p:sp>
        <p:nvSpPr>
          <p:cNvPr id="6" name="Rounded Rectangle 5"/>
          <p:cNvSpPr/>
          <p:nvPr/>
        </p:nvSpPr>
        <p:spPr>
          <a:xfrm>
            <a:off x="762000" y="6096000"/>
            <a:ext cx="28194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6600"/>
                </a:solidFill>
              </a:rPr>
              <a:t>Barefoot at </a:t>
            </a:r>
            <a:r>
              <a:rPr lang="en-US" dirty="0" err="1" smtClean="0">
                <a:solidFill>
                  <a:srgbClr val="006600"/>
                </a:solidFill>
              </a:rPr>
              <a:t>Lough</a:t>
            </a:r>
            <a:r>
              <a:rPr lang="en-US" dirty="0" smtClean="0">
                <a:solidFill>
                  <a:srgbClr val="006600"/>
                </a:solidFill>
              </a:rPr>
              <a:t> </a:t>
            </a:r>
            <a:r>
              <a:rPr lang="en-US" dirty="0" err="1" smtClean="0">
                <a:solidFill>
                  <a:srgbClr val="006600"/>
                </a:solidFill>
              </a:rPr>
              <a:t>Derg</a:t>
            </a:r>
            <a:endParaRPr lang="en-US"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solidFill>
                  <a:srgbClr val="006600"/>
                </a:solidFill>
              </a:rPr>
              <a:t>“Can We Be Saints?”</a:t>
            </a:r>
            <a:endParaRPr lang="en-US" i="1" dirty="0">
              <a:solidFill>
                <a:srgbClr val="006600"/>
              </a:solidFill>
            </a:endParaRPr>
          </a:p>
        </p:txBody>
      </p:sp>
      <p:sp>
        <p:nvSpPr>
          <p:cNvPr id="3" name="Text Placeholder 2"/>
          <p:cNvSpPr>
            <a:spLocks noGrp="1"/>
          </p:cNvSpPr>
          <p:nvPr>
            <p:ph type="body" sz="half" idx="1"/>
          </p:nvPr>
        </p:nvSpPr>
        <p:spPr/>
        <p:txBody>
          <a:bodyPr/>
          <a:lstStyle/>
          <a:p>
            <a:pPr>
              <a:buNone/>
            </a:pPr>
            <a:r>
              <a:rPr lang="en-US" dirty="0" smtClean="0"/>
              <a:t>   </a:t>
            </a:r>
            <a:r>
              <a:rPr lang="en-US" sz="2800" dirty="0" smtClean="0">
                <a:solidFill>
                  <a:srgbClr val="006600"/>
                </a:solidFill>
              </a:rPr>
              <a:t>In 1916, Frank’s first booklet, “Can We Be Saints?” was published by the Catholic Truth Society of Ireland.</a:t>
            </a:r>
          </a:p>
          <a:p>
            <a:pPr>
              <a:buNone/>
            </a:pPr>
            <a:r>
              <a:rPr lang="en-US" sz="2800" dirty="0" smtClean="0">
                <a:solidFill>
                  <a:srgbClr val="006600"/>
                </a:solidFill>
              </a:rPr>
              <a:t>    It has been described as a </a:t>
            </a:r>
            <a:r>
              <a:rPr lang="en-US" sz="2800" i="1" dirty="0" smtClean="0">
                <a:solidFill>
                  <a:srgbClr val="006600"/>
                </a:solidFill>
              </a:rPr>
              <a:t>“plan of campaign for persons of apostolic intent.”</a:t>
            </a:r>
          </a:p>
        </p:txBody>
      </p:sp>
      <p:pic>
        <p:nvPicPr>
          <p:cNvPr id="5" name="Content Placeholder 4" descr="1914or15.jpg"/>
          <p:cNvPicPr>
            <a:picLocks noGrp="1" noChangeAspect="1"/>
          </p:cNvPicPr>
          <p:nvPr>
            <p:ph sz="half" idx="2"/>
          </p:nvPr>
        </p:nvPicPr>
        <p:blipFill>
          <a:blip r:embed="rId3" cstate="print"/>
          <a:stretch>
            <a:fillRect/>
          </a:stretch>
        </p:blipFill>
        <p:spPr>
          <a:xfrm>
            <a:off x="5257800" y="1280774"/>
            <a:ext cx="2432304" cy="4981322"/>
          </a:xfrm>
          <a:ln w="76200">
            <a:solidFill>
              <a:srgbClr val="006600"/>
            </a:solid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6600"/>
                </a:solidFill>
              </a:rPr>
              <a:t>1918</a:t>
            </a:r>
            <a:endParaRPr lang="en-US" dirty="0">
              <a:solidFill>
                <a:srgbClr val="006600"/>
              </a:solidFill>
            </a:endParaRPr>
          </a:p>
        </p:txBody>
      </p:sp>
      <p:pic>
        <p:nvPicPr>
          <p:cNvPr id="6" name="Content Placeholder 5" descr="Tom Fallon.jpg"/>
          <p:cNvPicPr>
            <a:picLocks noGrp="1" noChangeAspect="1"/>
          </p:cNvPicPr>
          <p:nvPr>
            <p:ph sz="half" idx="1"/>
          </p:nvPr>
        </p:nvPicPr>
        <p:blipFill>
          <a:blip r:embed="rId3" cstate="print"/>
          <a:stretch>
            <a:fillRect/>
          </a:stretch>
        </p:blipFill>
        <p:spPr>
          <a:xfrm>
            <a:off x="1219200" y="1447800"/>
            <a:ext cx="2895600" cy="3447143"/>
          </a:xfrm>
          <a:ln w="76200">
            <a:solidFill>
              <a:srgbClr val="006600"/>
            </a:solidFill>
          </a:ln>
        </p:spPr>
      </p:pic>
      <p:pic>
        <p:nvPicPr>
          <p:cNvPr id="7" name="Content Placeholder 6" descr="TD.jpg"/>
          <p:cNvPicPr>
            <a:picLocks noGrp="1" noChangeAspect="1"/>
          </p:cNvPicPr>
          <p:nvPr>
            <p:ph sz="half" idx="2"/>
          </p:nvPr>
        </p:nvPicPr>
        <p:blipFill>
          <a:blip r:embed="rId4" cstate="print"/>
          <a:stretch>
            <a:fillRect/>
          </a:stretch>
        </p:blipFill>
        <p:spPr>
          <a:xfrm>
            <a:off x="5257800" y="2209800"/>
            <a:ext cx="2286000" cy="3333750"/>
          </a:xfrm>
        </p:spPr>
      </p:pic>
      <p:sp>
        <p:nvSpPr>
          <p:cNvPr id="8" name="TextBox 7"/>
          <p:cNvSpPr txBox="1"/>
          <p:nvPr/>
        </p:nvSpPr>
        <p:spPr>
          <a:xfrm>
            <a:off x="914400" y="5105400"/>
            <a:ext cx="3886200" cy="1569660"/>
          </a:xfrm>
          <a:prstGeom prst="rect">
            <a:avLst/>
          </a:prstGeom>
          <a:noFill/>
        </p:spPr>
        <p:txBody>
          <a:bodyPr wrap="square" rtlCol="0">
            <a:spAutoFit/>
          </a:bodyPr>
          <a:lstStyle/>
          <a:p>
            <a:pPr algn="ctr"/>
            <a:r>
              <a:rPr lang="en-US" sz="2400" dirty="0" smtClean="0">
                <a:solidFill>
                  <a:srgbClr val="006600"/>
                </a:solidFill>
              </a:rPr>
              <a:t>Tom Fallon introduced Frank to St. Louis Marie de Montfort’s True Devotion to Jesus Through Mary</a:t>
            </a:r>
            <a:endParaRPr lang="en-US" sz="2400" dirty="0">
              <a:solidFill>
                <a:srgbClr val="0066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6600"/>
                </a:solidFill>
              </a:rPr>
              <a:t>Mount </a:t>
            </a:r>
            <a:r>
              <a:rPr lang="en-US" dirty="0" err="1" smtClean="0">
                <a:solidFill>
                  <a:srgbClr val="006600"/>
                </a:solidFill>
              </a:rPr>
              <a:t>Melleray</a:t>
            </a:r>
            <a:endParaRPr lang="en-US" dirty="0">
              <a:solidFill>
                <a:srgbClr val="006600"/>
              </a:solidFill>
            </a:endParaRPr>
          </a:p>
        </p:txBody>
      </p:sp>
      <p:pic>
        <p:nvPicPr>
          <p:cNvPr id="7" name="Content Placeholder 6" descr="mount-melleray-abbey.jpg"/>
          <p:cNvPicPr>
            <a:picLocks noGrp="1" noChangeAspect="1"/>
          </p:cNvPicPr>
          <p:nvPr>
            <p:ph idx="1"/>
          </p:nvPr>
        </p:nvPicPr>
        <p:blipFill>
          <a:blip r:embed="rId3" cstate="print"/>
          <a:stretch>
            <a:fillRect/>
          </a:stretch>
        </p:blipFill>
        <p:spPr>
          <a:xfrm>
            <a:off x="2552700" y="1720056"/>
            <a:ext cx="4038600" cy="4286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3400" y="2362200"/>
            <a:ext cx="8229600" cy="1143000"/>
          </a:xfrm>
        </p:spPr>
        <p:txBody>
          <a:bodyPr/>
          <a:lstStyle/>
          <a:p>
            <a:r>
              <a:rPr lang="en-US" sz="8000" dirty="0" smtClean="0">
                <a:solidFill>
                  <a:srgbClr val="006600"/>
                </a:solidFill>
                <a:latin typeface="Monotype Corsiva" pitchFamily="66" charset="0"/>
              </a:rPr>
              <a:t>Early Life</a:t>
            </a:r>
            <a:endParaRPr lang="en-US" sz="8000" dirty="0">
              <a:solidFill>
                <a:srgbClr val="006600"/>
              </a:solidFill>
              <a:latin typeface="Monotype Corsiva" pitchFamily="66"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3400" y="2362200"/>
            <a:ext cx="8229600" cy="1143000"/>
          </a:xfrm>
        </p:spPr>
        <p:txBody>
          <a:bodyPr/>
          <a:lstStyle/>
          <a:p>
            <a:r>
              <a:rPr lang="en-US" sz="8000" dirty="0" smtClean="0">
                <a:solidFill>
                  <a:srgbClr val="006600"/>
                </a:solidFill>
                <a:latin typeface="Monotype Corsiva" pitchFamily="66" charset="0"/>
              </a:rPr>
              <a:t>Founding the Legion</a:t>
            </a:r>
            <a:endParaRPr lang="en-US" sz="8000" dirty="0">
              <a:solidFill>
                <a:srgbClr val="006600"/>
              </a:solidFill>
              <a:latin typeface="Monotype Corsiva" pitchFamily="66"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6600"/>
                </a:solidFill>
              </a:rPr>
              <a:t>What led up to it:</a:t>
            </a:r>
            <a:endParaRPr lang="en-US" dirty="0">
              <a:solidFill>
                <a:srgbClr val="006600"/>
              </a:solidFill>
            </a:endParaRPr>
          </a:p>
        </p:txBody>
      </p:sp>
      <p:sp>
        <p:nvSpPr>
          <p:cNvPr id="3" name="Content Placeholder 2"/>
          <p:cNvSpPr>
            <a:spLocks noGrp="1"/>
          </p:cNvSpPr>
          <p:nvPr>
            <p:ph idx="1"/>
          </p:nvPr>
        </p:nvSpPr>
        <p:spPr/>
        <p:txBody>
          <a:bodyPr/>
          <a:lstStyle/>
          <a:p>
            <a:r>
              <a:rPr lang="en-US" dirty="0" smtClean="0">
                <a:solidFill>
                  <a:srgbClr val="006600"/>
                </a:solidFill>
              </a:rPr>
              <a:t>St. Vincent de Paul Conference divides into two</a:t>
            </a:r>
          </a:p>
          <a:p>
            <a:r>
              <a:rPr lang="en-US" dirty="0" smtClean="0">
                <a:solidFill>
                  <a:srgbClr val="006600"/>
                </a:solidFill>
              </a:rPr>
              <a:t>Frank becomes president of the St. Patrick’s Conference</a:t>
            </a:r>
          </a:p>
          <a:p>
            <a:r>
              <a:rPr lang="en-US" dirty="0" smtClean="0">
                <a:solidFill>
                  <a:srgbClr val="006600"/>
                </a:solidFill>
              </a:rPr>
              <a:t>New works are introduced, some involving women</a:t>
            </a:r>
          </a:p>
          <a:p>
            <a:r>
              <a:rPr lang="en-US" dirty="0" smtClean="0">
                <a:solidFill>
                  <a:srgbClr val="006600"/>
                </a:solidFill>
              </a:rPr>
              <a:t>The female members become interested in the men’s apostolate to Dublin Union Hospital</a:t>
            </a:r>
            <a:endParaRPr lang="en-US"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006600"/>
                </a:solidFill>
              </a:rPr>
              <a:t>True Devotion</a:t>
            </a:r>
            <a:endParaRPr lang="en-US" dirty="0">
              <a:solidFill>
                <a:srgbClr val="006600"/>
              </a:solidFill>
            </a:endParaRPr>
          </a:p>
        </p:txBody>
      </p:sp>
      <p:sp>
        <p:nvSpPr>
          <p:cNvPr id="4" name="Text Placeholder 3"/>
          <p:cNvSpPr>
            <a:spLocks noGrp="1"/>
          </p:cNvSpPr>
          <p:nvPr>
            <p:ph type="body" sz="half" idx="1"/>
          </p:nvPr>
        </p:nvSpPr>
        <p:spPr>
          <a:xfrm>
            <a:off x="457200" y="1447800"/>
            <a:ext cx="4038600" cy="4953000"/>
          </a:xfrm>
        </p:spPr>
        <p:txBody>
          <a:bodyPr/>
          <a:lstStyle/>
          <a:p>
            <a:endParaRPr lang="en-US" dirty="0" smtClean="0"/>
          </a:p>
          <a:p>
            <a:pPr>
              <a:buNone/>
            </a:pPr>
            <a:r>
              <a:rPr lang="en-US" sz="2200" i="1" dirty="0" smtClean="0">
                <a:solidFill>
                  <a:srgbClr val="006600"/>
                </a:solidFill>
              </a:rPr>
              <a:t>     “It is impossible to believe that the connection between the ‘True Devotion’ meeting and the immediate emergence of the Legion was a mere coincidence.  The moment it established in minds the true stature of Our Lady in the Christian system, things were ready for the Legion.”</a:t>
            </a:r>
          </a:p>
          <a:p>
            <a:pPr>
              <a:buNone/>
            </a:pPr>
            <a:r>
              <a:rPr lang="en-US" sz="2200" i="1" dirty="0" smtClean="0">
                <a:solidFill>
                  <a:srgbClr val="006600"/>
                </a:solidFill>
              </a:rPr>
              <a:t>			</a:t>
            </a:r>
            <a:r>
              <a:rPr lang="en-US" sz="1600" i="1" dirty="0" smtClean="0">
                <a:solidFill>
                  <a:srgbClr val="006600"/>
                </a:solidFill>
              </a:rPr>
              <a:t>- Frank Duff</a:t>
            </a:r>
            <a:endParaRPr lang="en-US" sz="2200" i="1" dirty="0">
              <a:solidFill>
                <a:srgbClr val="006600"/>
              </a:solidFill>
            </a:endParaRPr>
          </a:p>
        </p:txBody>
      </p:sp>
      <p:pic>
        <p:nvPicPr>
          <p:cNvPr id="6" name="Content Placeholder 5" descr="St_Louis_DMntfrt.jpg"/>
          <p:cNvPicPr>
            <a:picLocks noGrp="1" noChangeAspect="1"/>
          </p:cNvPicPr>
          <p:nvPr>
            <p:ph sz="half" idx="2"/>
          </p:nvPr>
        </p:nvPicPr>
        <p:blipFill>
          <a:blip r:embed="rId3" cstate="print"/>
          <a:stretch>
            <a:fillRect/>
          </a:stretch>
        </p:blipFill>
        <p:spPr>
          <a:xfrm>
            <a:off x="4889500" y="1932781"/>
            <a:ext cx="3556000" cy="3860800"/>
          </a:xfrm>
        </p:spPr>
      </p:pic>
      <p:sp>
        <p:nvSpPr>
          <p:cNvPr id="10" name="Rounded Rectangle 9"/>
          <p:cNvSpPr/>
          <p:nvPr/>
        </p:nvSpPr>
        <p:spPr>
          <a:xfrm>
            <a:off x="5029200" y="5867400"/>
            <a:ext cx="32766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6600"/>
                </a:solidFill>
              </a:rPr>
              <a:t>St. Louis Marie de Montfort</a:t>
            </a:r>
            <a:endParaRPr lang="en-US"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006600"/>
                </a:solidFill>
              </a:rPr>
              <a:t>Wednesday, September 7, 1921</a:t>
            </a:r>
            <a:r>
              <a:rPr lang="en-US" sz="2800" dirty="0" smtClean="0">
                <a:solidFill>
                  <a:srgbClr val="006600"/>
                </a:solidFill>
              </a:rPr>
              <a:t/>
            </a:r>
            <a:br>
              <a:rPr lang="en-US" sz="2800" dirty="0" smtClean="0">
                <a:solidFill>
                  <a:srgbClr val="006600"/>
                </a:solidFill>
              </a:rPr>
            </a:br>
            <a:r>
              <a:rPr lang="en-US" sz="2800" dirty="0" smtClean="0">
                <a:solidFill>
                  <a:srgbClr val="006600"/>
                </a:solidFill>
              </a:rPr>
              <a:t>8:00 p.m.</a:t>
            </a:r>
            <a:br>
              <a:rPr lang="en-US" sz="2800" dirty="0" smtClean="0">
                <a:solidFill>
                  <a:srgbClr val="006600"/>
                </a:solidFill>
              </a:rPr>
            </a:br>
            <a:r>
              <a:rPr lang="en-US" sz="2800" dirty="0" smtClean="0">
                <a:solidFill>
                  <a:srgbClr val="006600"/>
                </a:solidFill>
              </a:rPr>
              <a:t>Vigil of the Feast of Our Lady’s Nativity</a:t>
            </a:r>
            <a:endParaRPr lang="en-US" sz="2800" dirty="0">
              <a:solidFill>
                <a:srgbClr val="006600"/>
              </a:solidFill>
            </a:endParaRPr>
          </a:p>
        </p:txBody>
      </p:sp>
      <p:pic>
        <p:nvPicPr>
          <p:cNvPr id="8" name="Content Placeholder 7" descr="just altar.jpg"/>
          <p:cNvPicPr>
            <a:picLocks noGrp="1" noChangeAspect="1"/>
          </p:cNvPicPr>
          <p:nvPr>
            <p:ph sz="half" idx="1"/>
          </p:nvPr>
        </p:nvPicPr>
        <p:blipFill>
          <a:blip r:embed="rId3" cstate="print"/>
          <a:stretch>
            <a:fillRect/>
          </a:stretch>
        </p:blipFill>
        <p:spPr>
          <a:xfrm>
            <a:off x="990600" y="2057400"/>
            <a:ext cx="2895600" cy="3957321"/>
          </a:xfrm>
          <a:ln w="127000">
            <a:solidFill>
              <a:srgbClr val="C00000"/>
            </a:solidFill>
          </a:ln>
        </p:spPr>
      </p:pic>
      <p:pic>
        <p:nvPicPr>
          <p:cNvPr id="7" name="Content Placeholder 6" descr="Elizabeth Kirwan.jpg"/>
          <p:cNvPicPr>
            <a:picLocks noGrp="1" noChangeAspect="1"/>
          </p:cNvPicPr>
          <p:nvPr>
            <p:ph sz="half" idx="2"/>
          </p:nvPr>
        </p:nvPicPr>
        <p:blipFill>
          <a:blip r:embed="rId4" cstate="print"/>
          <a:stretch>
            <a:fillRect/>
          </a:stretch>
        </p:blipFill>
        <p:spPr>
          <a:xfrm>
            <a:off x="5105400" y="2133600"/>
            <a:ext cx="3154070" cy="3962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6600"/>
                </a:solidFill>
              </a:rPr>
              <a:t>A Second Branch</a:t>
            </a:r>
            <a:endParaRPr lang="en-US" dirty="0">
              <a:solidFill>
                <a:srgbClr val="006600"/>
              </a:solidFill>
            </a:endParaRPr>
          </a:p>
        </p:txBody>
      </p:sp>
      <p:pic>
        <p:nvPicPr>
          <p:cNvPr id="6" name="Content Placeholder 5" descr="Scrattan and Plunkett.jpg"/>
          <p:cNvPicPr>
            <a:picLocks noGrp="1" noChangeAspect="1"/>
          </p:cNvPicPr>
          <p:nvPr>
            <p:ph idx="1"/>
          </p:nvPr>
        </p:nvPicPr>
        <p:blipFill>
          <a:blip r:embed="rId3" cstate="print"/>
          <a:stretch>
            <a:fillRect/>
          </a:stretch>
        </p:blipFill>
        <p:spPr>
          <a:xfrm>
            <a:off x="2438400" y="2057400"/>
            <a:ext cx="4214622" cy="3403837"/>
          </a:xfrm>
          <a:ln w="76200">
            <a:solidFill>
              <a:srgbClr val="006600"/>
            </a:solid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6600"/>
                </a:solidFill>
              </a:rPr>
              <a:t>The Hostels</a:t>
            </a:r>
            <a:endParaRPr lang="en-US" dirty="0">
              <a:solidFill>
                <a:srgbClr val="006600"/>
              </a:solidFill>
            </a:endParaRPr>
          </a:p>
        </p:txBody>
      </p:sp>
      <p:sp>
        <p:nvSpPr>
          <p:cNvPr id="5" name="Content Placeholder 4"/>
          <p:cNvSpPr>
            <a:spLocks noGrp="1"/>
          </p:cNvSpPr>
          <p:nvPr>
            <p:ph idx="1"/>
          </p:nvPr>
        </p:nvSpPr>
        <p:spPr>
          <a:xfrm>
            <a:off x="457200" y="2332037"/>
            <a:ext cx="8229600" cy="4525963"/>
          </a:xfrm>
        </p:spPr>
        <p:txBody>
          <a:bodyPr/>
          <a:lstStyle/>
          <a:p>
            <a:pPr algn="ctr"/>
            <a:r>
              <a:rPr lang="en-US" sz="4400" dirty="0" smtClean="0">
                <a:solidFill>
                  <a:srgbClr val="006600"/>
                </a:solidFill>
              </a:rPr>
              <a:t>1922:  Sancta Maria Hostel</a:t>
            </a:r>
          </a:p>
          <a:p>
            <a:pPr algn="ctr"/>
            <a:r>
              <a:rPr lang="en-US" sz="4400" dirty="0" smtClean="0">
                <a:solidFill>
                  <a:srgbClr val="006600"/>
                </a:solidFill>
              </a:rPr>
              <a:t>1927:  Morning Star Hostel</a:t>
            </a:r>
          </a:p>
          <a:p>
            <a:pPr algn="ctr"/>
            <a:r>
              <a:rPr lang="en-US" sz="4400" dirty="0" smtClean="0">
                <a:solidFill>
                  <a:srgbClr val="006600"/>
                </a:solidFill>
              </a:rPr>
              <a:t>1930:  Regina </a:t>
            </a:r>
            <a:r>
              <a:rPr lang="en-US" sz="4400" dirty="0" err="1" smtClean="0">
                <a:solidFill>
                  <a:srgbClr val="006600"/>
                </a:solidFill>
              </a:rPr>
              <a:t>Coeli</a:t>
            </a:r>
            <a:r>
              <a:rPr lang="en-US" sz="4400" dirty="0" smtClean="0">
                <a:solidFill>
                  <a:srgbClr val="006600"/>
                </a:solidFill>
              </a:rPr>
              <a:t> Hostel</a:t>
            </a:r>
            <a:endParaRPr lang="en-US" sz="4400"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Content Placeholder 3" descr="fd-children-square.jpg"/>
          <p:cNvPicPr>
            <a:picLocks noGrp="1" noChangeAspect="1"/>
          </p:cNvPicPr>
          <p:nvPr>
            <p:ph type="pic" idx="1"/>
          </p:nvPr>
        </p:nvPicPr>
        <p:blipFill>
          <a:blip r:embed="rId3" cstate="print"/>
          <a:srcRect t="11000" b="11000"/>
          <a:stretch>
            <a:fillRect/>
          </a:stretch>
        </p:blipFill>
        <p:spPr>
          <a:xfrm>
            <a:off x="1752600" y="1219200"/>
            <a:ext cx="5943600" cy="4457700"/>
          </a:xfrm>
          <a:ln w="76200">
            <a:solidFill>
              <a:srgbClr val="006600"/>
            </a:solidFill>
          </a:ln>
        </p:spPr>
      </p:pic>
      <p:sp>
        <p:nvSpPr>
          <p:cNvPr id="6" name="Text Placeholder 5"/>
          <p:cNvSpPr>
            <a:spLocks noGrp="1"/>
          </p:cNvSpPr>
          <p:nvPr>
            <p:ph type="body" sz="half" idx="2"/>
          </p:nvPr>
        </p:nvSpPr>
        <p:spPr/>
        <p:txBody>
          <a:bodyPr/>
          <a:lstStyle/>
          <a:p>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3400" y="2362200"/>
            <a:ext cx="8229600" cy="1143000"/>
          </a:xfrm>
        </p:spPr>
        <p:txBody>
          <a:bodyPr/>
          <a:lstStyle/>
          <a:p>
            <a:r>
              <a:rPr lang="en-US" sz="8000" dirty="0" smtClean="0">
                <a:solidFill>
                  <a:srgbClr val="006600"/>
                </a:solidFill>
                <a:latin typeface="Monotype Corsiva" pitchFamily="66" charset="0"/>
              </a:rPr>
              <a:t>Extending the Legion</a:t>
            </a:r>
            <a:endParaRPr lang="en-US" sz="8000" dirty="0">
              <a:solidFill>
                <a:srgbClr val="006600"/>
              </a:solidFill>
              <a:latin typeface="Monotype Corsiva" pitchFamily="66"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006600"/>
                </a:solidFill>
              </a:rPr>
              <a:t>Outside Ireland</a:t>
            </a:r>
            <a:endParaRPr lang="en-US" dirty="0">
              <a:solidFill>
                <a:srgbClr val="006600"/>
              </a:solidFill>
            </a:endParaRPr>
          </a:p>
        </p:txBody>
      </p:sp>
      <p:sp>
        <p:nvSpPr>
          <p:cNvPr id="4" name="Text Placeholder 3"/>
          <p:cNvSpPr>
            <a:spLocks noGrp="1"/>
          </p:cNvSpPr>
          <p:nvPr>
            <p:ph type="body" sz="half" idx="1"/>
          </p:nvPr>
        </p:nvSpPr>
        <p:spPr/>
        <p:txBody>
          <a:bodyPr/>
          <a:lstStyle/>
          <a:p>
            <a:r>
              <a:rPr lang="en-US" dirty="0" smtClean="0">
                <a:solidFill>
                  <a:srgbClr val="006600"/>
                </a:solidFill>
              </a:rPr>
              <a:t>1928:  Scotland</a:t>
            </a:r>
          </a:p>
          <a:p>
            <a:r>
              <a:rPr lang="en-US" dirty="0" smtClean="0">
                <a:solidFill>
                  <a:srgbClr val="006600"/>
                </a:solidFill>
              </a:rPr>
              <a:t>1929:  England</a:t>
            </a:r>
          </a:p>
          <a:p>
            <a:r>
              <a:rPr lang="en-US" dirty="0" smtClean="0">
                <a:solidFill>
                  <a:srgbClr val="006600"/>
                </a:solidFill>
              </a:rPr>
              <a:t>1931-1933:     rapid expansion throughout the world</a:t>
            </a:r>
            <a:endParaRPr lang="en-US" dirty="0">
              <a:solidFill>
                <a:srgbClr val="006600"/>
              </a:solidFill>
            </a:endParaRPr>
          </a:p>
        </p:txBody>
      </p:sp>
      <p:pic>
        <p:nvPicPr>
          <p:cNvPr id="6" name="Content Placeholder 5" descr="map-scotland.gif"/>
          <p:cNvPicPr>
            <a:picLocks noGrp="1" noChangeAspect="1"/>
          </p:cNvPicPr>
          <p:nvPr>
            <p:ph sz="half" idx="2"/>
          </p:nvPr>
        </p:nvPicPr>
        <p:blipFill>
          <a:blip r:embed="rId3" cstate="print"/>
          <a:stretch>
            <a:fillRect/>
          </a:stretch>
        </p:blipFill>
        <p:spPr>
          <a:xfrm>
            <a:off x="5342627" y="1600200"/>
            <a:ext cx="2649746" cy="4525963"/>
          </a:xfrm>
          <a:ln w="76200">
            <a:solidFill>
              <a:srgbClr val="0066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6600"/>
                </a:solidFill>
              </a:rPr>
              <a:t>Around the Globe in 1931</a:t>
            </a:r>
            <a:endParaRPr lang="en-US" dirty="0">
              <a:solidFill>
                <a:srgbClr val="006600"/>
              </a:solidFill>
            </a:endParaRPr>
          </a:p>
        </p:txBody>
      </p:sp>
      <p:sp>
        <p:nvSpPr>
          <p:cNvPr id="3" name="Text Placeholder 2"/>
          <p:cNvSpPr>
            <a:spLocks noGrp="1"/>
          </p:cNvSpPr>
          <p:nvPr>
            <p:ph type="body" sz="half" idx="1"/>
          </p:nvPr>
        </p:nvSpPr>
        <p:spPr>
          <a:xfrm>
            <a:off x="762000" y="4191000"/>
            <a:ext cx="7162800" cy="2316163"/>
          </a:xfrm>
        </p:spPr>
        <p:txBody>
          <a:bodyPr/>
          <a:lstStyle/>
          <a:p>
            <a:r>
              <a:rPr lang="en-US" dirty="0" smtClean="0">
                <a:solidFill>
                  <a:srgbClr val="006600"/>
                </a:solidFill>
              </a:rPr>
              <a:t>New Mexico, United States</a:t>
            </a:r>
          </a:p>
          <a:p>
            <a:r>
              <a:rPr lang="en-US" dirty="0" smtClean="0">
                <a:solidFill>
                  <a:srgbClr val="006600"/>
                </a:solidFill>
              </a:rPr>
              <a:t>India</a:t>
            </a:r>
          </a:p>
          <a:p>
            <a:r>
              <a:rPr lang="en-US" dirty="0" smtClean="0">
                <a:solidFill>
                  <a:srgbClr val="006600"/>
                </a:solidFill>
              </a:rPr>
              <a:t>Australia</a:t>
            </a:r>
          </a:p>
        </p:txBody>
      </p:sp>
      <p:pic>
        <p:nvPicPr>
          <p:cNvPr id="5" name="Content Placeholder 4" descr="free-vector-world-map.gif"/>
          <p:cNvPicPr>
            <a:picLocks noGrp="1" noChangeAspect="1"/>
          </p:cNvPicPr>
          <p:nvPr>
            <p:ph sz="half" idx="2"/>
          </p:nvPr>
        </p:nvPicPr>
        <p:blipFill>
          <a:blip r:embed="rId3" cstate="print"/>
          <a:stretch>
            <a:fillRect/>
          </a:stretch>
        </p:blipFill>
        <p:spPr>
          <a:xfrm>
            <a:off x="2590800" y="1295400"/>
            <a:ext cx="4038600" cy="2734469"/>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title"/>
          </p:nvPr>
        </p:nvSpPr>
        <p:spPr>
          <a:xfrm>
            <a:off x="457200" y="228600"/>
            <a:ext cx="8229600" cy="1981200"/>
          </a:xfrm>
        </p:spPr>
        <p:txBody>
          <a:bodyPr/>
          <a:lstStyle/>
          <a:p>
            <a:r>
              <a:rPr lang="en-US" sz="4000" dirty="0"/>
              <a:t/>
            </a:r>
            <a:br>
              <a:rPr lang="en-US" sz="4000" dirty="0"/>
            </a:br>
            <a:r>
              <a:rPr lang="en-US" sz="3200" dirty="0">
                <a:solidFill>
                  <a:srgbClr val="006600"/>
                </a:solidFill>
              </a:rPr>
              <a:t>Francis Michael Duff</a:t>
            </a:r>
            <a:br>
              <a:rPr lang="en-US" sz="3200" dirty="0">
                <a:solidFill>
                  <a:srgbClr val="006600"/>
                </a:solidFill>
              </a:rPr>
            </a:br>
            <a:r>
              <a:rPr lang="en-US" sz="3200" dirty="0">
                <a:solidFill>
                  <a:srgbClr val="006600"/>
                </a:solidFill>
              </a:rPr>
              <a:t>was born on </a:t>
            </a:r>
            <a:r>
              <a:rPr lang="en-US" sz="3200" dirty="0" smtClean="0">
                <a:solidFill>
                  <a:srgbClr val="006600"/>
                </a:solidFill>
              </a:rPr>
              <a:t>June </a:t>
            </a:r>
            <a:r>
              <a:rPr lang="en-US" sz="3200" dirty="0">
                <a:solidFill>
                  <a:srgbClr val="006600"/>
                </a:solidFill>
              </a:rPr>
              <a:t>7, 1889</a:t>
            </a:r>
            <a:br>
              <a:rPr lang="en-US" sz="3200" dirty="0">
                <a:solidFill>
                  <a:srgbClr val="006600"/>
                </a:solidFill>
              </a:rPr>
            </a:br>
            <a:r>
              <a:rPr lang="en-US" sz="3200" dirty="0">
                <a:solidFill>
                  <a:srgbClr val="006600"/>
                </a:solidFill>
              </a:rPr>
              <a:t>in Dublin, Ireland</a:t>
            </a:r>
            <a:br>
              <a:rPr lang="en-US" sz="3200" dirty="0">
                <a:solidFill>
                  <a:srgbClr val="006600"/>
                </a:solidFill>
              </a:rPr>
            </a:br>
            <a:endParaRPr lang="en-US" sz="3200" dirty="0">
              <a:solidFill>
                <a:srgbClr val="006600"/>
              </a:solidFill>
            </a:endParaRPr>
          </a:p>
        </p:txBody>
      </p:sp>
      <p:pic>
        <p:nvPicPr>
          <p:cNvPr id="3080" name="Picture 8" descr="map or ireland"/>
          <p:cNvPicPr>
            <a:picLocks noGrp="1" noChangeAspect="1" noChangeArrowheads="1"/>
          </p:cNvPicPr>
          <p:nvPr>
            <p:ph idx="1"/>
          </p:nvPr>
        </p:nvPicPr>
        <p:blipFill>
          <a:blip r:embed="rId3" cstate="print"/>
          <a:stretch>
            <a:fillRect/>
          </a:stretch>
        </p:blipFill>
        <p:spPr>
          <a:xfrm>
            <a:off x="3048000" y="2196306"/>
            <a:ext cx="3048000" cy="3333750"/>
          </a:xfrm>
          <a:prstGeom prst="rect">
            <a:avLst/>
          </a:prstGeom>
          <a:ln>
            <a:noFill/>
          </a:ln>
          <a:effectLst>
            <a:outerShdw blurRad="292100" dist="139700" dir="2700000" algn="tl" rotWithShape="0">
              <a:srgbClr val="333333">
                <a:alpha val="65000"/>
              </a:srgbClr>
            </a:outerShdw>
          </a:effectLst>
        </p:spPr>
      </p:pic>
      <p:sp>
        <p:nvSpPr>
          <p:cNvPr id="3081" name="AutoShape 9"/>
          <p:cNvSpPr>
            <a:spLocks noChangeArrowheads="1"/>
          </p:cNvSpPr>
          <p:nvPr/>
        </p:nvSpPr>
        <p:spPr bwMode="auto">
          <a:xfrm rot="1212385">
            <a:off x="5257800" y="3962401"/>
            <a:ext cx="1981200" cy="485775"/>
          </a:xfrm>
          <a:prstGeom prst="leftArrow">
            <a:avLst>
              <a:gd name="adj1" fmla="val 50000"/>
              <a:gd name="adj2" fmla="val 101961"/>
            </a:avLst>
          </a:prstGeom>
          <a:solidFill>
            <a:srgbClr val="006600"/>
          </a:solidFill>
          <a:ln w="9525">
            <a:solidFill>
              <a:schemeClr val="tx1"/>
            </a:solidFill>
            <a:miter lim="800000"/>
            <a:headEnd/>
            <a:tailEnd/>
          </a:ln>
          <a:effectLst/>
        </p:spPr>
        <p:txBody>
          <a:bodyPr wrap="none" anchor="ctr"/>
          <a:lstStyle/>
          <a:p>
            <a:endParaRPr lang="en-US" dirty="0"/>
          </a:p>
        </p:txBody>
      </p:sp>
      <p:sp>
        <p:nvSpPr>
          <p:cNvPr id="3082" name="Text Box 10"/>
          <p:cNvSpPr txBox="1">
            <a:spLocks noChangeArrowheads="1"/>
          </p:cNvSpPr>
          <p:nvPr/>
        </p:nvSpPr>
        <p:spPr bwMode="auto">
          <a:xfrm>
            <a:off x="7162801" y="4419601"/>
            <a:ext cx="1787669" cy="369332"/>
          </a:xfrm>
          <a:prstGeom prst="rect">
            <a:avLst/>
          </a:prstGeom>
          <a:noFill/>
          <a:ln w="9525">
            <a:noFill/>
            <a:miter lim="800000"/>
            <a:headEnd/>
            <a:tailEnd/>
          </a:ln>
          <a:effectLst/>
        </p:spPr>
        <p:txBody>
          <a:bodyPr wrap="none">
            <a:spAutoFit/>
          </a:bodyPr>
          <a:lstStyle/>
          <a:p>
            <a:r>
              <a:rPr lang="en-US" b="1" i="1" dirty="0">
                <a:solidFill>
                  <a:srgbClr val="006600"/>
                </a:solidFill>
              </a:rPr>
              <a:t>Dublin, Ireland</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6600"/>
                </a:solidFill>
              </a:rPr>
              <a:t>Africa</a:t>
            </a:r>
            <a:endParaRPr lang="en-US" dirty="0">
              <a:solidFill>
                <a:srgbClr val="006600"/>
              </a:solidFill>
            </a:endParaRPr>
          </a:p>
        </p:txBody>
      </p:sp>
      <p:pic>
        <p:nvPicPr>
          <p:cNvPr id="6" name="Content Placeholder 5" descr="michael ekeng.jpg"/>
          <p:cNvPicPr>
            <a:picLocks noGrp="1" noChangeAspect="1"/>
          </p:cNvPicPr>
          <p:nvPr>
            <p:ph idx="1"/>
          </p:nvPr>
        </p:nvPicPr>
        <p:blipFill>
          <a:blip r:embed="rId3" cstate="print"/>
          <a:stretch>
            <a:fillRect/>
          </a:stretch>
        </p:blipFill>
        <p:spPr>
          <a:xfrm>
            <a:off x="2895600" y="1524000"/>
            <a:ext cx="3377184" cy="4488662"/>
          </a:xfrm>
          <a:ln w="127000">
            <a:solidFill>
              <a:srgbClr val="006600"/>
            </a:solid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6600"/>
                </a:solidFill>
              </a:rPr>
              <a:t>Primary Reasons for Expansion</a:t>
            </a:r>
            <a:endParaRPr lang="en-US" dirty="0">
              <a:solidFill>
                <a:srgbClr val="006600"/>
              </a:solidFill>
            </a:endParaRPr>
          </a:p>
        </p:txBody>
      </p:sp>
      <p:pic>
        <p:nvPicPr>
          <p:cNvPr id="7" name="Content Placeholder 6" descr="FD 002.jpg"/>
          <p:cNvPicPr>
            <a:picLocks noGrp="1" noChangeAspect="1"/>
          </p:cNvPicPr>
          <p:nvPr>
            <p:ph sz="half" idx="1"/>
          </p:nvPr>
        </p:nvPicPr>
        <p:blipFill>
          <a:blip r:embed="rId3" cstate="print"/>
          <a:stretch>
            <a:fillRect/>
          </a:stretch>
        </p:blipFill>
        <p:spPr>
          <a:xfrm>
            <a:off x="785132" y="1600200"/>
            <a:ext cx="3382736" cy="4525963"/>
          </a:xfrm>
          <a:prstGeom prst="ellipse">
            <a:avLst/>
          </a:prstGeom>
          <a:ln w="63500" cap="rnd">
            <a:solidFill>
              <a:srgbClr val="0066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Content Placeholder 7" descr="Pius_XI.jpg"/>
          <p:cNvPicPr>
            <a:picLocks noGrp="1" noChangeAspect="1"/>
          </p:cNvPicPr>
          <p:nvPr>
            <p:ph sz="half" idx="2"/>
          </p:nvPr>
        </p:nvPicPr>
        <p:blipFill>
          <a:blip r:embed="rId4" cstate="print"/>
          <a:stretch>
            <a:fillRect/>
          </a:stretch>
        </p:blipFill>
        <p:spPr>
          <a:xfrm>
            <a:off x="5236711" y="1600200"/>
            <a:ext cx="2861577" cy="4525963"/>
          </a:xfrm>
          <a:prstGeom prst="ellipse">
            <a:avLst/>
          </a:prstGeom>
          <a:ln w="63500" cap="rnd">
            <a:solidFill>
              <a:srgbClr val="0066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p:cNvSpPr txBox="1"/>
          <p:nvPr/>
        </p:nvSpPr>
        <p:spPr>
          <a:xfrm>
            <a:off x="0" y="4953000"/>
            <a:ext cx="3276600" cy="369332"/>
          </a:xfrm>
          <a:prstGeom prst="rect">
            <a:avLst/>
          </a:prstGeom>
          <a:noFill/>
        </p:spPr>
        <p:txBody>
          <a:bodyPr wrap="square" rtlCol="0">
            <a:spAutoFit/>
          </a:bodyPr>
          <a:lstStyle/>
          <a:p>
            <a:r>
              <a:rPr lang="en-US" i="1" dirty="0" smtClean="0"/>
              <a:t>“</a:t>
            </a:r>
            <a:endParaRPr lang="en-US" i="1" dirty="0"/>
          </a:p>
        </p:txBody>
      </p:sp>
      <p:sp>
        <p:nvSpPr>
          <p:cNvPr id="11" name="Rounded Rectangle 10"/>
          <p:cNvSpPr/>
          <p:nvPr/>
        </p:nvSpPr>
        <p:spPr>
          <a:xfrm>
            <a:off x="5105400" y="5715000"/>
            <a:ext cx="3581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rgbClr val="006600"/>
                </a:solidFill>
              </a:rPr>
              <a:t>“With all my heart I express that desire.”</a:t>
            </a:r>
            <a:endParaRPr lang="en-US" b="1" i="1"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6600"/>
                </a:solidFill>
              </a:rPr>
              <a:t>31</a:t>
            </a:r>
            <a:r>
              <a:rPr lang="en-US" baseline="30000" dirty="0" smtClean="0">
                <a:solidFill>
                  <a:srgbClr val="006600"/>
                </a:solidFill>
              </a:rPr>
              <a:t>st</a:t>
            </a:r>
            <a:r>
              <a:rPr lang="en-US" dirty="0" smtClean="0">
                <a:solidFill>
                  <a:srgbClr val="006600"/>
                </a:solidFill>
              </a:rPr>
              <a:t> International </a:t>
            </a:r>
            <a:br>
              <a:rPr lang="en-US" dirty="0" smtClean="0">
                <a:solidFill>
                  <a:srgbClr val="006600"/>
                </a:solidFill>
              </a:rPr>
            </a:br>
            <a:r>
              <a:rPr lang="en-US" dirty="0" smtClean="0">
                <a:solidFill>
                  <a:srgbClr val="006600"/>
                </a:solidFill>
              </a:rPr>
              <a:t>Eucharistic Congress</a:t>
            </a:r>
            <a:endParaRPr lang="en-US" dirty="0">
              <a:solidFill>
                <a:srgbClr val="006600"/>
              </a:solidFill>
            </a:endParaRPr>
          </a:p>
        </p:txBody>
      </p:sp>
      <p:pic>
        <p:nvPicPr>
          <p:cNvPr id="4" name="Content Placeholder 3" descr="eucharistic-congress-1932.jpg"/>
          <p:cNvPicPr>
            <a:picLocks noGrp="1" noChangeAspect="1"/>
          </p:cNvPicPr>
          <p:nvPr>
            <p:ph idx="1"/>
          </p:nvPr>
        </p:nvPicPr>
        <p:blipFill>
          <a:blip r:embed="rId3" cstate="print"/>
          <a:stretch>
            <a:fillRect/>
          </a:stretch>
        </p:blipFill>
        <p:spPr>
          <a:xfrm>
            <a:off x="951229" y="1600200"/>
            <a:ext cx="7241541" cy="4525963"/>
          </a:xfrm>
          <a:ln w="101600">
            <a:solidFill>
              <a:srgbClr val="006600"/>
            </a:solidFill>
          </a:ln>
        </p:spPr>
      </p:pic>
      <p:pic>
        <p:nvPicPr>
          <p:cNvPr id="5" name="Picture 4" descr="euch cong.jpg"/>
          <p:cNvPicPr>
            <a:picLocks noChangeAspect="1"/>
          </p:cNvPicPr>
          <p:nvPr/>
        </p:nvPicPr>
        <p:blipFill>
          <a:blip r:embed="rId4" cstate="print"/>
          <a:stretch>
            <a:fillRect/>
          </a:stretch>
        </p:blipFill>
        <p:spPr>
          <a:xfrm>
            <a:off x="7543800" y="304800"/>
            <a:ext cx="914400" cy="906780"/>
          </a:xfrm>
          <a:prstGeom prst="rect">
            <a:avLst/>
          </a:prstGeom>
          <a:ln w="50800">
            <a:solidFill>
              <a:srgbClr val="006600"/>
            </a:solid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257800"/>
            <a:ext cx="8229600" cy="1143000"/>
          </a:xfrm>
        </p:spPr>
        <p:txBody>
          <a:bodyPr/>
          <a:lstStyle/>
          <a:p>
            <a:r>
              <a:rPr lang="en-US" sz="3600" dirty="0" smtClean="0">
                <a:solidFill>
                  <a:srgbClr val="006600"/>
                </a:solidFill>
              </a:rPr>
              <a:t>In 1934, at the age of 45, Frank Duff retired from the Civil Service to devote all of his time to the Legion of Mary.</a:t>
            </a:r>
            <a:endParaRPr lang="en-US" sz="3600" dirty="0">
              <a:solidFill>
                <a:srgbClr val="006600"/>
              </a:solidFill>
            </a:endParaRPr>
          </a:p>
        </p:txBody>
      </p:sp>
      <p:pic>
        <p:nvPicPr>
          <p:cNvPr id="4" name="Content Placeholder 3" descr="1936.jpg"/>
          <p:cNvPicPr>
            <a:picLocks noGrp="1" noChangeAspect="1"/>
          </p:cNvPicPr>
          <p:nvPr>
            <p:ph idx="1"/>
          </p:nvPr>
        </p:nvPicPr>
        <p:blipFill>
          <a:blip r:embed="rId3" cstate="print"/>
          <a:stretch>
            <a:fillRect/>
          </a:stretch>
        </p:blipFill>
        <p:spPr>
          <a:xfrm>
            <a:off x="2819400" y="533400"/>
            <a:ext cx="3435096" cy="4424677"/>
          </a:xfrm>
          <a:prstGeom prst="ellipse">
            <a:avLst/>
          </a:prstGeom>
          <a:ln w="101600" cap="rnd">
            <a:solidFill>
              <a:srgbClr val="0066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3400" y="2362200"/>
            <a:ext cx="8229600" cy="1143000"/>
          </a:xfrm>
        </p:spPr>
        <p:txBody>
          <a:bodyPr/>
          <a:lstStyle/>
          <a:p>
            <a:r>
              <a:rPr lang="en-US" sz="8000" dirty="0" smtClean="0">
                <a:solidFill>
                  <a:srgbClr val="006600"/>
                </a:solidFill>
                <a:latin typeface="Monotype Corsiva" pitchFamily="66" charset="0"/>
              </a:rPr>
              <a:t>Envoys &amp; Others</a:t>
            </a:r>
            <a:endParaRPr lang="en-US" sz="8000" dirty="0">
              <a:solidFill>
                <a:srgbClr val="006600"/>
              </a:solidFill>
              <a:latin typeface="Monotype Corsiva" pitchFamily="66"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outh-america-image.jpg"/>
          <p:cNvPicPr>
            <a:picLocks noGrp="1" noChangeAspect="1"/>
          </p:cNvPicPr>
          <p:nvPr>
            <p:ph sz="half" idx="2"/>
          </p:nvPr>
        </p:nvPicPr>
        <p:blipFill>
          <a:blip r:embed="rId3" cstate="print"/>
          <a:stretch>
            <a:fillRect/>
          </a:stretch>
        </p:blipFill>
        <p:spPr>
          <a:xfrm>
            <a:off x="5105400" y="1905000"/>
            <a:ext cx="2804352" cy="4525963"/>
          </a:xfrm>
          <a:prstGeom prst="rect">
            <a:avLst/>
          </a:prstGeom>
          <a:ln>
            <a:noFill/>
          </a:ln>
          <a:effectLst>
            <a:outerShdw blurRad="292100" dist="139700" dir="2700000" algn="tl" rotWithShape="0">
              <a:srgbClr val="333333">
                <a:alpha val="65000"/>
              </a:srgbClr>
            </a:outerShdw>
            <a:softEdge rad="317500"/>
          </a:effectLst>
        </p:spPr>
      </p:pic>
      <p:pic>
        <p:nvPicPr>
          <p:cNvPr id="9" name="Content Placeholder 8" descr="AfricaCountries.jpg"/>
          <p:cNvPicPr>
            <a:picLocks noGrp="1" noChangeAspect="1"/>
          </p:cNvPicPr>
          <p:nvPr>
            <p:ph sz="half" idx="1"/>
          </p:nvPr>
        </p:nvPicPr>
        <p:blipFill>
          <a:blip r:embed="rId4" cstate="print"/>
          <a:stretch>
            <a:fillRect/>
          </a:stretch>
        </p:blipFill>
        <p:spPr>
          <a:xfrm>
            <a:off x="685800" y="533400"/>
            <a:ext cx="3729347" cy="4525963"/>
          </a:xfrm>
          <a:prstGeom prst="rect">
            <a:avLst/>
          </a:prstGeom>
          <a:ln>
            <a:noFill/>
          </a:ln>
          <a:effectLst>
            <a:outerShdw blurRad="292100" dist="139700" dir="2700000" algn="tl" rotWithShape="0">
              <a:srgbClr val="333333">
                <a:alpha val="65000"/>
              </a:srgbClr>
            </a:outerShdw>
            <a:softEdge rad="317500"/>
          </a:effectLst>
        </p:spPr>
      </p:pic>
      <p:sp>
        <p:nvSpPr>
          <p:cNvPr id="10" name="Rounded Rectangle 9"/>
          <p:cNvSpPr/>
          <p:nvPr/>
        </p:nvSpPr>
        <p:spPr>
          <a:xfrm>
            <a:off x="1295400" y="5181600"/>
            <a:ext cx="2362200" cy="762000"/>
          </a:xfrm>
          <a:prstGeom prst="roundRect">
            <a:avLst>
              <a:gd name="adj" fmla="val 50000"/>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6600"/>
                </a:solidFill>
              </a:rPr>
              <a:t>AFRICA</a:t>
            </a:r>
            <a:endParaRPr lang="en-US" b="1" dirty="0">
              <a:solidFill>
                <a:srgbClr val="006600"/>
              </a:solidFill>
            </a:endParaRPr>
          </a:p>
        </p:txBody>
      </p:sp>
      <p:sp>
        <p:nvSpPr>
          <p:cNvPr id="11" name="Rounded Rectangle 10"/>
          <p:cNvSpPr/>
          <p:nvPr/>
        </p:nvSpPr>
        <p:spPr>
          <a:xfrm>
            <a:off x="5867400" y="1066800"/>
            <a:ext cx="1981200" cy="838200"/>
          </a:xfrm>
          <a:prstGeom prst="roundRect">
            <a:avLst>
              <a:gd name="adj" fmla="val 5000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6600"/>
                </a:solidFill>
              </a:rPr>
              <a:t>SOUTH</a:t>
            </a:r>
          </a:p>
          <a:p>
            <a:pPr algn="ctr"/>
            <a:r>
              <a:rPr lang="en-US" b="1" dirty="0" smtClean="0">
                <a:solidFill>
                  <a:srgbClr val="006600"/>
                </a:solidFill>
              </a:rPr>
              <a:t>AMERICA</a:t>
            </a:r>
            <a:endParaRPr lang="en-US" b="1" dirty="0">
              <a:solidFill>
                <a:srgbClr val="0066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6600"/>
                </a:solidFill>
              </a:rPr>
              <a:t>Edel Quinn</a:t>
            </a:r>
            <a:endParaRPr lang="en-US" dirty="0">
              <a:solidFill>
                <a:srgbClr val="006600"/>
              </a:solidFill>
            </a:endParaRPr>
          </a:p>
        </p:txBody>
      </p:sp>
      <p:pic>
        <p:nvPicPr>
          <p:cNvPr id="5" name="Content Placeholder 4" descr="EQ5.jpg"/>
          <p:cNvPicPr>
            <a:picLocks noGrp="1" noChangeAspect="1"/>
          </p:cNvPicPr>
          <p:nvPr>
            <p:ph sz="half" idx="1"/>
          </p:nvPr>
        </p:nvPicPr>
        <p:blipFill>
          <a:blip r:embed="rId3" cstate="print"/>
          <a:stretch>
            <a:fillRect/>
          </a:stretch>
        </p:blipFill>
        <p:spPr>
          <a:xfrm>
            <a:off x="609600" y="533400"/>
            <a:ext cx="2826328" cy="3886200"/>
          </a:xfrm>
          <a:prstGeom prst="ellipse">
            <a:avLst/>
          </a:prstGeom>
          <a:ln w="63500" cap="rnd">
            <a:solidFill>
              <a:srgbClr val="333333"/>
            </a:solidFill>
          </a:ln>
          <a:effectLst>
            <a:glow rad="101600">
              <a:srgbClr val="006600">
                <a:alpha val="60000"/>
              </a:srgb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Content Placeholder 5" descr="EQ &amp; FD.jpg"/>
          <p:cNvPicPr>
            <a:picLocks noGrp="1" noChangeAspect="1"/>
          </p:cNvPicPr>
          <p:nvPr>
            <p:ph sz="half" idx="2"/>
          </p:nvPr>
        </p:nvPicPr>
        <p:blipFill>
          <a:blip r:embed="rId4" cstate="print"/>
          <a:stretch>
            <a:fillRect/>
          </a:stretch>
        </p:blipFill>
        <p:spPr>
          <a:xfrm>
            <a:off x="4876800" y="1447800"/>
            <a:ext cx="2762250" cy="4506829"/>
          </a:xfrm>
          <a:ln w="76200">
            <a:solidFill>
              <a:srgbClr val="006600"/>
            </a:solidFill>
          </a:ln>
        </p:spPr>
      </p:pic>
      <p:sp>
        <p:nvSpPr>
          <p:cNvPr id="8" name="Rounded Rectangle 7"/>
          <p:cNvSpPr/>
          <p:nvPr/>
        </p:nvSpPr>
        <p:spPr>
          <a:xfrm>
            <a:off x="914400" y="4724400"/>
            <a:ext cx="2819400" cy="1295400"/>
          </a:xfrm>
          <a:prstGeom prst="roundRect">
            <a:avLst>
              <a:gd name="adj" fmla="val 16667"/>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6600"/>
                </a:solidFill>
              </a:rPr>
              <a:t>Born:  9/14/1907</a:t>
            </a:r>
          </a:p>
          <a:p>
            <a:pPr algn="ctr"/>
            <a:r>
              <a:rPr lang="en-US" b="1" dirty="0" smtClean="0">
                <a:solidFill>
                  <a:srgbClr val="006600"/>
                </a:solidFill>
              </a:rPr>
              <a:t>Envoy:  1936-1944</a:t>
            </a:r>
          </a:p>
          <a:p>
            <a:pPr algn="ctr"/>
            <a:r>
              <a:rPr lang="en-US" b="1" dirty="0" smtClean="0">
                <a:solidFill>
                  <a:srgbClr val="006600"/>
                </a:solidFill>
              </a:rPr>
              <a:t>Died:  5/12/1944</a:t>
            </a:r>
            <a:endParaRPr lang="en-US" b="1" dirty="0">
              <a:solidFill>
                <a:srgbClr val="0066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6600"/>
                </a:solidFill>
              </a:rPr>
              <a:t>Alfie Lambe</a:t>
            </a:r>
            <a:endParaRPr lang="en-US" dirty="0">
              <a:solidFill>
                <a:srgbClr val="006600"/>
              </a:solidFill>
            </a:endParaRPr>
          </a:p>
        </p:txBody>
      </p:sp>
      <p:pic>
        <p:nvPicPr>
          <p:cNvPr id="5" name="Content Placeholder 4" descr="portrait bw.gif"/>
          <p:cNvPicPr>
            <a:picLocks noGrp="1" noChangeAspect="1"/>
          </p:cNvPicPr>
          <p:nvPr>
            <p:ph sz="half" idx="1"/>
          </p:nvPr>
        </p:nvPicPr>
        <p:blipFill>
          <a:blip r:embed="rId3" cstate="print"/>
          <a:stretch>
            <a:fillRect/>
          </a:stretch>
        </p:blipFill>
        <p:spPr>
          <a:xfrm>
            <a:off x="762000" y="685800"/>
            <a:ext cx="2362200" cy="3543300"/>
          </a:xfrm>
          <a:prstGeom prst="ellipse">
            <a:avLst/>
          </a:prstGeom>
          <a:ln w="63500" cap="rnd">
            <a:solidFill>
              <a:srgbClr val="006600"/>
            </a:solidFill>
          </a:ln>
          <a:effectLst>
            <a:glow rad="101600">
              <a:srgbClr val="006600">
                <a:alpha val="60000"/>
              </a:srgb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Content Placeholder 5" descr="AL with FD.jpg"/>
          <p:cNvPicPr>
            <a:picLocks noGrp="1" noChangeAspect="1"/>
          </p:cNvPicPr>
          <p:nvPr>
            <p:ph sz="half" idx="2"/>
          </p:nvPr>
        </p:nvPicPr>
        <p:blipFill>
          <a:blip r:embed="rId4" cstate="print"/>
          <a:stretch>
            <a:fillRect/>
          </a:stretch>
        </p:blipFill>
        <p:spPr>
          <a:xfrm>
            <a:off x="3886200" y="1828800"/>
            <a:ext cx="4736774" cy="3074511"/>
          </a:xfrm>
          <a:prstGeom prst="rect">
            <a:avLst/>
          </a:prstGeom>
          <a:ln>
            <a:noFill/>
          </a:ln>
          <a:effectLst>
            <a:softEdge rad="112500"/>
          </a:effectLst>
        </p:spPr>
      </p:pic>
      <p:sp>
        <p:nvSpPr>
          <p:cNvPr id="7" name="Rounded Rectangle 6"/>
          <p:cNvSpPr/>
          <p:nvPr/>
        </p:nvSpPr>
        <p:spPr>
          <a:xfrm>
            <a:off x="914400" y="4724400"/>
            <a:ext cx="2819400" cy="1295400"/>
          </a:xfrm>
          <a:prstGeom prst="roundRect">
            <a:avLst>
              <a:gd name="adj" fmla="val 16667"/>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6600"/>
                </a:solidFill>
              </a:rPr>
              <a:t>Born:  6/24/1932</a:t>
            </a:r>
          </a:p>
          <a:p>
            <a:pPr algn="ctr"/>
            <a:r>
              <a:rPr lang="en-US" b="1" dirty="0" smtClean="0">
                <a:solidFill>
                  <a:srgbClr val="006600"/>
                </a:solidFill>
              </a:rPr>
              <a:t>Envoy:  1953-1959</a:t>
            </a:r>
          </a:p>
          <a:p>
            <a:pPr algn="ctr"/>
            <a:r>
              <a:rPr lang="en-US" b="1" dirty="0" smtClean="0">
                <a:solidFill>
                  <a:srgbClr val="006600"/>
                </a:solidFill>
              </a:rPr>
              <a:t>Died:  1/21/1959</a:t>
            </a:r>
            <a:endParaRPr lang="en-US" b="1" dirty="0">
              <a:solidFill>
                <a:srgbClr val="0066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6600"/>
                </a:solidFill>
              </a:rPr>
              <a:t>Other Envoys</a:t>
            </a:r>
            <a:endParaRPr lang="en-US" dirty="0">
              <a:solidFill>
                <a:srgbClr val="006600"/>
              </a:solidFill>
            </a:endParaRPr>
          </a:p>
        </p:txBody>
      </p:sp>
      <p:pic>
        <p:nvPicPr>
          <p:cNvPr id="5" name="Content Placeholder 4" descr="joan lynch.jpg"/>
          <p:cNvPicPr>
            <a:picLocks noGrp="1" noChangeAspect="1"/>
          </p:cNvPicPr>
          <p:nvPr>
            <p:ph sz="half" idx="1"/>
          </p:nvPr>
        </p:nvPicPr>
        <p:blipFill>
          <a:blip r:embed="rId3" cstate="print"/>
          <a:stretch>
            <a:fillRect/>
          </a:stretch>
        </p:blipFill>
        <p:spPr>
          <a:xfrm>
            <a:off x="762000" y="4114800"/>
            <a:ext cx="2203704" cy="2414016"/>
          </a:xfrm>
          <a:prstGeom prst="rect">
            <a:avLst/>
          </a:prstGeom>
          <a:solidFill>
            <a:srgbClr val="FFFFFF">
              <a:shade val="85000"/>
            </a:srgbClr>
          </a:solidFill>
          <a:ln w="88900" cap="sq">
            <a:solidFill>
              <a:srgbClr val="0066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5" descr="marjorie quinn.jpg"/>
          <p:cNvPicPr>
            <a:picLocks noGrp="1" noChangeAspect="1"/>
          </p:cNvPicPr>
          <p:nvPr>
            <p:ph sz="half" idx="2"/>
          </p:nvPr>
        </p:nvPicPr>
        <p:blipFill>
          <a:blip r:embed="rId4" cstate="print"/>
          <a:stretch>
            <a:fillRect/>
          </a:stretch>
        </p:blipFill>
        <p:spPr>
          <a:xfrm>
            <a:off x="4343400" y="4191000"/>
            <a:ext cx="3657600" cy="2271165"/>
          </a:xfrm>
          <a:prstGeom prst="rect">
            <a:avLst/>
          </a:prstGeom>
          <a:solidFill>
            <a:srgbClr val="FFFFFF">
              <a:shade val="85000"/>
            </a:srgbClr>
          </a:solidFill>
          <a:ln w="88900" cap="sq">
            <a:solidFill>
              <a:srgbClr val="0066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envoy america.jpg"/>
          <p:cNvPicPr>
            <a:picLocks noChangeAspect="1"/>
          </p:cNvPicPr>
          <p:nvPr/>
        </p:nvPicPr>
        <p:blipFill>
          <a:blip r:embed="rId5" cstate="print"/>
          <a:stretch>
            <a:fillRect/>
          </a:stretch>
        </p:blipFill>
        <p:spPr>
          <a:xfrm>
            <a:off x="2819400" y="1295400"/>
            <a:ext cx="3227832" cy="2596896"/>
          </a:xfrm>
          <a:prstGeom prst="rect">
            <a:avLst/>
          </a:prstGeom>
          <a:solidFill>
            <a:srgbClr val="FFFFFF">
              <a:shade val="85000"/>
            </a:srgbClr>
          </a:solidFill>
          <a:ln w="88900" cap="sq">
            <a:solidFill>
              <a:srgbClr val="0066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6600"/>
                </a:solidFill>
              </a:rPr>
              <a:t>Fr. </a:t>
            </a:r>
            <a:r>
              <a:rPr lang="en-US" dirty="0" err="1" smtClean="0">
                <a:solidFill>
                  <a:srgbClr val="006600"/>
                </a:solidFill>
              </a:rPr>
              <a:t>Aedan</a:t>
            </a:r>
            <a:r>
              <a:rPr lang="en-US" dirty="0" smtClean="0">
                <a:solidFill>
                  <a:srgbClr val="006600"/>
                </a:solidFill>
              </a:rPr>
              <a:t> McGrath</a:t>
            </a:r>
            <a:endParaRPr lang="en-US" dirty="0">
              <a:solidFill>
                <a:srgbClr val="006600"/>
              </a:solidFill>
            </a:endParaRPr>
          </a:p>
        </p:txBody>
      </p:sp>
      <p:pic>
        <p:nvPicPr>
          <p:cNvPr id="5" name="Content Placeholder 4" descr="mcgrath.jpg"/>
          <p:cNvPicPr>
            <a:picLocks noGrp="1" noChangeAspect="1"/>
          </p:cNvPicPr>
          <p:nvPr>
            <p:ph sz="half" idx="1"/>
          </p:nvPr>
        </p:nvPicPr>
        <p:blipFill>
          <a:blip r:embed="rId3" cstate="print"/>
          <a:stretch>
            <a:fillRect/>
          </a:stretch>
        </p:blipFill>
        <p:spPr>
          <a:xfrm>
            <a:off x="4875098" y="3962400"/>
            <a:ext cx="3202102" cy="2360766"/>
          </a:xfrm>
          <a:prstGeom prst="rect">
            <a:avLst/>
          </a:prstGeom>
          <a:ln w="190500" cap="sq">
            <a:solidFill>
              <a:srgbClr val="00660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Content Placeholder 8" descr="mcgrath reception.jpg"/>
          <p:cNvPicPr>
            <a:picLocks noGrp="1" noChangeAspect="1"/>
          </p:cNvPicPr>
          <p:nvPr>
            <p:ph sz="half" idx="2"/>
          </p:nvPr>
        </p:nvPicPr>
        <p:blipFill>
          <a:blip r:embed="rId4" cstate="print"/>
          <a:stretch>
            <a:fillRect/>
          </a:stretch>
        </p:blipFill>
        <p:spPr>
          <a:xfrm>
            <a:off x="2590800" y="1295400"/>
            <a:ext cx="4038600" cy="1999779"/>
          </a:xfrm>
          <a:prstGeom prst="rect">
            <a:avLst/>
          </a:prstGeom>
          <a:ln w="190500" cap="sq">
            <a:solidFill>
              <a:srgbClr val="00660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9" descr="with fr mcgrath.jpg"/>
          <p:cNvPicPr>
            <a:picLocks noChangeAspect="1"/>
          </p:cNvPicPr>
          <p:nvPr/>
        </p:nvPicPr>
        <p:blipFill>
          <a:blip r:embed="rId5" cstate="print"/>
          <a:stretch>
            <a:fillRect/>
          </a:stretch>
        </p:blipFill>
        <p:spPr>
          <a:xfrm>
            <a:off x="838200" y="3657600"/>
            <a:ext cx="2779776" cy="2980944"/>
          </a:xfrm>
          <a:prstGeom prst="ellipse">
            <a:avLst/>
          </a:prstGeom>
          <a:ln w="63500" cap="rnd">
            <a:solidFill>
              <a:srgbClr val="0066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title"/>
          </p:nvPr>
        </p:nvSpPr>
        <p:spPr/>
        <p:txBody>
          <a:bodyPr/>
          <a:lstStyle/>
          <a:p>
            <a:r>
              <a:rPr lang="en-US" dirty="0" smtClean="0">
                <a:solidFill>
                  <a:srgbClr val="006600"/>
                </a:solidFill>
              </a:rPr>
              <a:t>Family Background</a:t>
            </a:r>
            <a:endParaRPr lang="en-US" dirty="0">
              <a:solidFill>
                <a:srgbClr val="006600"/>
              </a:solidFill>
            </a:endParaRPr>
          </a:p>
        </p:txBody>
      </p:sp>
      <p:sp>
        <p:nvSpPr>
          <p:cNvPr id="7173" name="Rectangle 5"/>
          <p:cNvSpPr>
            <a:spLocks noGrp="1" noChangeArrowheads="1"/>
          </p:cNvSpPr>
          <p:nvPr>
            <p:ph type="body" sz="half" idx="1"/>
          </p:nvPr>
        </p:nvSpPr>
        <p:spPr/>
        <p:txBody>
          <a:bodyPr/>
          <a:lstStyle/>
          <a:p>
            <a:pPr>
              <a:buFontTx/>
              <a:buNone/>
            </a:pPr>
            <a:r>
              <a:rPr lang="en-US" sz="2400" dirty="0">
                <a:solidFill>
                  <a:srgbClr val="006600"/>
                </a:solidFill>
              </a:rPr>
              <a:t>Michael Francis Frehill:</a:t>
            </a:r>
          </a:p>
          <a:p>
            <a:r>
              <a:rPr lang="en-US" sz="2400" dirty="0">
                <a:solidFill>
                  <a:srgbClr val="006600"/>
                </a:solidFill>
              </a:rPr>
              <a:t>Lived in Trim, County Meath, Ireland</a:t>
            </a:r>
          </a:p>
          <a:p>
            <a:r>
              <a:rPr lang="en-US" sz="2400" dirty="0">
                <a:solidFill>
                  <a:srgbClr val="006600"/>
                </a:solidFill>
              </a:rPr>
              <a:t>In 1849 he became the 1</a:t>
            </a:r>
            <a:r>
              <a:rPr lang="en-US" sz="2400" baseline="30000" dirty="0">
                <a:solidFill>
                  <a:srgbClr val="006600"/>
                </a:solidFill>
              </a:rPr>
              <a:t>st</a:t>
            </a:r>
            <a:r>
              <a:rPr lang="en-US" sz="2400" dirty="0">
                <a:solidFill>
                  <a:srgbClr val="006600"/>
                </a:solidFill>
              </a:rPr>
              <a:t> Catholic headmaster of a state-run school since Penal Laws were enacted 150 years before</a:t>
            </a:r>
          </a:p>
          <a:p>
            <a:r>
              <a:rPr lang="en-US" sz="2400" dirty="0">
                <a:solidFill>
                  <a:srgbClr val="006600"/>
                </a:solidFill>
              </a:rPr>
              <a:t>He had three sons and one daughter, Susan Frehill</a:t>
            </a:r>
          </a:p>
        </p:txBody>
      </p:sp>
      <p:pic>
        <p:nvPicPr>
          <p:cNvPr id="7177" name="Picture 9" descr="Trim Castle"/>
          <p:cNvPicPr>
            <a:picLocks noGrp="1" noChangeAspect="1" noChangeArrowheads="1"/>
          </p:cNvPicPr>
          <p:nvPr>
            <p:ph sz="half" idx="2"/>
          </p:nvPr>
        </p:nvPicPr>
        <p:blipFill>
          <a:blip r:embed="rId3" cstate="print"/>
          <a:srcRect/>
          <a:stretch>
            <a:fillRect/>
          </a:stretch>
        </p:blipFill>
        <p:spPr>
          <a:xfrm>
            <a:off x="4572000" y="1828801"/>
            <a:ext cx="4038600" cy="2997200"/>
          </a:xfrm>
          <a:noFill/>
          <a:ln w="101600">
            <a:solidFill>
              <a:srgbClr val="006600"/>
            </a:solidFill>
          </a:ln>
        </p:spPr>
      </p:pic>
      <p:sp>
        <p:nvSpPr>
          <p:cNvPr id="7178" name="Text Box 10"/>
          <p:cNvSpPr txBox="1">
            <a:spLocks noChangeArrowheads="1"/>
          </p:cNvSpPr>
          <p:nvPr/>
        </p:nvSpPr>
        <p:spPr bwMode="auto">
          <a:xfrm>
            <a:off x="5029200" y="5105401"/>
            <a:ext cx="3200400" cy="369332"/>
          </a:xfrm>
          <a:prstGeom prst="rect">
            <a:avLst/>
          </a:prstGeom>
          <a:noFill/>
          <a:ln w="9525">
            <a:noFill/>
            <a:miter lim="800000"/>
            <a:headEnd/>
            <a:tailEnd/>
          </a:ln>
          <a:effectLst/>
        </p:spPr>
        <p:txBody>
          <a:bodyPr>
            <a:spAutoFit/>
          </a:bodyPr>
          <a:lstStyle/>
          <a:p>
            <a:r>
              <a:rPr lang="en-US" b="1" i="1" dirty="0">
                <a:solidFill>
                  <a:srgbClr val="006600"/>
                </a:solidFill>
              </a:rPr>
              <a:t>Trim, County Meath, Ireland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6600"/>
                </a:solidFill>
              </a:rPr>
              <a:t>Fr. Robert Bradshaw</a:t>
            </a:r>
            <a:endParaRPr lang="en-US" dirty="0">
              <a:solidFill>
                <a:srgbClr val="006600"/>
              </a:solidFill>
            </a:endParaRPr>
          </a:p>
        </p:txBody>
      </p:sp>
      <p:pic>
        <p:nvPicPr>
          <p:cNvPr id="5" name="Content Placeholder 4" descr="fr. bradshaw.jpg"/>
          <p:cNvPicPr>
            <a:picLocks noGrp="1" noChangeAspect="1"/>
          </p:cNvPicPr>
          <p:nvPr>
            <p:ph sz="half" idx="1"/>
          </p:nvPr>
        </p:nvPicPr>
        <p:blipFill>
          <a:blip r:embed="rId3" cstate="print"/>
          <a:stretch>
            <a:fillRect/>
          </a:stretch>
        </p:blipFill>
        <p:spPr>
          <a:xfrm>
            <a:off x="381000" y="1676400"/>
            <a:ext cx="3892492" cy="1953609"/>
          </a:xfrm>
          <a:prstGeom prst="ellipse">
            <a:avLst/>
          </a:prstGeom>
          <a:ln w="63500" cap="rnd">
            <a:solidFill>
              <a:srgbClr val="0066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Content Placeholder 5" descr="fr. bradshaw 2.jpg"/>
          <p:cNvPicPr>
            <a:picLocks noGrp="1" noChangeAspect="1"/>
          </p:cNvPicPr>
          <p:nvPr>
            <p:ph sz="half" idx="2"/>
          </p:nvPr>
        </p:nvPicPr>
        <p:blipFill>
          <a:blip r:embed="rId4" cstate="print"/>
          <a:stretch>
            <a:fillRect/>
          </a:stretch>
        </p:blipFill>
        <p:spPr>
          <a:xfrm>
            <a:off x="4648200" y="1862832"/>
            <a:ext cx="4038600" cy="4000699"/>
          </a:xfrm>
          <a:prstGeom prst="ellipse">
            <a:avLst/>
          </a:prstGeom>
          <a:ln w="63500" cap="rnd">
            <a:solidFill>
              <a:srgbClr val="0066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bradshaw book.jpg"/>
          <p:cNvPicPr>
            <a:picLocks noChangeAspect="1"/>
          </p:cNvPicPr>
          <p:nvPr/>
        </p:nvPicPr>
        <p:blipFill>
          <a:blip r:embed="rId5" cstate="print"/>
          <a:stretch>
            <a:fillRect/>
          </a:stretch>
        </p:blipFill>
        <p:spPr>
          <a:xfrm>
            <a:off x="1676400" y="3810000"/>
            <a:ext cx="1867704"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rld.jpg"/>
          <p:cNvPicPr>
            <a:picLocks noChangeAspect="1"/>
          </p:cNvPicPr>
          <p:nvPr/>
        </p:nvPicPr>
        <p:blipFill>
          <a:blip r:embed="rId3" cstate="print"/>
          <a:stretch>
            <a:fillRect/>
          </a:stretch>
        </p:blipFill>
        <p:spPr>
          <a:xfrm>
            <a:off x="457200" y="1371600"/>
            <a:ext cx="8229600" cy="4114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3400" y="2362200"/>
            <a:ext cx="8229600" cy="1143000"/>
          </a:xfrm>
        </p:spPr>
        <p:txBody>
          <a:bodyPr/>
          <a:lstStyle/>
          <a:p>
            <a:r>
              <a:rPr lang="en-US" sz="8000" dirty="0" err="1" smtClean="0">
                <a:solidFill>
                  <a:srgbClr val="006600"/>
                </a:solidFill>
                <a:latin typeface="Monotype Corsiva" pitchFamily="66" charset="0"/>
              </a:rPr>
              <a:t>Marianist</a:t>
            </a:r>
            <a:r>
              <a:rPr lang="en-US" sz="8000" dirty="0" smtClean="0">
                <a:solidFill>
                  <a:srgbClr val="006600"/>
                </a:solidFill>
                <a:latin typeface="Monotype Corsiva" pitchFamily="66" charset="0"/>
              </a:rPr>
              <a:t> Award</a:t>
            </a:r>
            <a:endParaRPr lang="en-US" sz="8000" dirty="0">
              <a:solidFill>
                <a:srgbClr val="006600"/>
              </a:solidFill>
              <a:latin typeface="Monotype Corsiva" pitchFamily="66"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006600"/>
                </a:solidFill>
              </a:rPr>
              <a:t>December 8, 1956</a:t>
            </a:r>
            <a:endParaRPr lang="en-US" sz="3600" dirty="0">
              <a:solidFill>
                <a:srgbClr val="006600"/>
              </a:solidFill>
            </a:endParaRPr>
          </a:p>
        </p:txBody>
      </p:sp>
      <p:pic>
        <p:nvPicPr>
          <p:cNvPr id="3" name="Picture 2" descr="FD 027.jpg"/>
          <p:cNvPicPr>
            <a:picLocks noChangeAspect="1"/>
          </p:cNvPicPr>
          <p:nvPr/>
        </p:nvPicPr>
        <p:blipFill>
          <a:blip r:embed="rId3" cstate="print"/>
          <a:stretch>
            <a:fillRect/>
          </a:stretch>
        </p:blipFill>
        <p:spPr>
          <a:xfrm>
            <a:off x="838200" y="2057400"/>
            <a:ext cx="2572512" cy="3252216"/>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descr="FD 026.jpg"/>
          <p:cNvPicPr>
            <a:picLocks noChangeAspect="1"/>
          </p:cNvPicPr>
          <p:nvPr/>
        </p:nvPicPr>
        <p:blipFill>
          <a:blip r:embed="rId4" cstate="print"/>
          <a:stretch>
            <a:fillRect/>
          </a:stretch>
        </p:blipFill>
        <p:spPr>
          <a:xfrm>
            <a:off x="4114800" y="1600200"/>
            <a:ext cx="4070628" cy="4495800"/>
          </a:xfrm>
          <a:prstGeom prst="rect">
            <a:avLst/>
          </a:prstGeom>
          <a:ln w="63500">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D 025.jpg"/>
          <p:cNvPicPr>
            <a:picLocks noChangeAspect="1"/>
          </p:cNvPicPr>
          <p:nvPr/>
        </p:nvPicPr>
        <p:blipFill>
          <a:blip r:embed="rId3" cstate="print"/>
          <a:stretch>
            <a:fillRect/>
          </a:stretch>
        </p:blipFill>
        <p:spPr>
          <a:xfrm>
            <a:off x="381000" y="3733800"/>
            <a:ext cx="8446518" cy="2590800"/>
          </a:xfrm>
          <a:prstGeom prst="rect">
            <a:avLst/>
          </a:prstGeom>
          <a:solidFill>
            <a:srgbClr val="FFFFFF">
              <a:shade val="85000"/>
            </a:srgbClr>
          </a:solidFill>
          <a:ln w="88900" cap="sq">
            <a:solidFill>
              <a:srgbClr val="0066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FD 034.jpg"/>
          <p:cNvPicPr>
            <a:picLocks noChangeAspect="1"/>
          </p:cNvPicPr>
          <p:nvPr/>
        </p:nvPicPr>
        <p:blipFill>
          <a:blip r:embed="rId4" cstate="print"/>
          <a:stretch>
            <a:fillRect/>
          </a:stretch>
        </p:blipFill>
        <p:spPr>
          <a:xfrm>
            <a:off x="914400" y="609600"/>
            <a:ext cx="4136136" cy="2420112"/>
          </a:xfrm>
          <a:prstGeom prst="rect">
            <a:avLst/>
          </a:prstGeom>
          <a:solidFill>
            <a:srgbClr val="FFFFFF">
              <a:shade val="85000"/>
            </a:srgbClr>
          </a:solidFill>
          <a:ln w="88900" cap="sq">
            <a:solidFill>
              <a:srgbClr val="0066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ounded Rectangle 5"/>
          <p:cNvSpPr/>
          <p:nvPr/>
        </p:nvSpPr>
        <p:spPr>
          <a:xfrm>
            <a:off x="5486400" y="838200"/>
            <a:ext cx="3200400" cy="19050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rgbClr val="006600"/>
                </a:solidFill>
              </a:rPr>
              <a:t>“There is no saying that could be addressed to me that would give me greater pleasure than to tell me I have served Our Lady.”</a:t>
            </a:r>
            <a:endParaRPr lang="en-US" b="1" i="1"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4000" dirty="0" smtClean="0">
                <a:solidFill>
                  <a:srgbClr val="006600"/>
                </a:solidFill>
              </a:rPr>
              <a:t>His Only Trip to the USA</a:t>
            </a:r>
            <a:endParaRPr lang="en-US" sz="4000" dirty="0">
              <a:solidFill>
                <a:srgbClr val="006600"/>
              </a:solidFill>
            </a:endParaRPr>
          </a:p>
        </p:txBody>
      </p:sp>
      <p:pic>
        <p:nvPicPr>
          <p:cNvPr id="3" name="Picture 2" descr="new york.jpg"/>
          <p:cNvPicPr>
            <a:picLocks noChangeAspect="1"/>
          </p:cNvPicPr>
          <p:nvPr/>
        </p:nvPicPr>
        <p:blipFill>
          <a:blip r:embed="rId3" cstate="print"/>
          <a:stretch>
            <a:fillRect/>
          </a:stretch>
        </p:blipFill>
        <p:spPr>
          <a:xfrm>
            <a:off x="6096000" y="3886200"/>
            <a:ext cx="2270760" cy="2133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descr="ny restaurant.jpg"/>
          <p:cNvPicPr>
            <a:picLocks noChangeAspect="1"/>
          </p:cNvPicPr>
          <p:nvPr/>
        </p:nvPicPr>
        <p:blipFill>
          <a:blip r:embed="rId4" cstate="print"/>
          <a:stretch>
            <a:fillRect/>
          </a:stretch>
        </p:blipFill>
        <p:spPr>
          <a:xfrm>
            <a:off x="3200400" y="4572000"/>
            <a:ext cx="2407920" cy="19933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descr="ny restaurant 2.jpg"/>
          <p:cNvPicPr>
            <a:picLocks noChangeAspect="1"/>
          </p:cNvPicPr>
          <p:nvPr/>
        </p:nvPicPr>
        <p:blipFill>
          <a:blip r:embed="rId5" cstate="print"/>
          <a:stretch>
            <a:fillRect/>
          </a:stretch>
        </p:blipFill>
        <p:spPr>
          <a:xfrm>
            <a:off x="5486400" y="1219200"/>
            <a:ext cx="2298192" cy="22981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descr="ny with mom and dad.jpg"/>
          <p:cNvPicPr>
            <a:picLocks noChangeAspect="1"/>
          </p:cNvPicPr>
          <p:nvPr/>
        </p:nvPicPr>
        <p:blipFill>
          <a:blip r:embed="rId6" cstate="print"/>
          <a:stretch>
            <a:fillRect/>
          </a:stretch>
        </p:blipFill>
        <p:spPr>
          <a:xfrm>
            <a:off x="685800" y="1066800"/>
            <a:ext cx="4091709" cy="34821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7" name="Picture 3" descr="C:\Users\Edel Lukens\AppData\Local\Microsoft\Windows\Temporary Internet Files\Content.IE5\YQXO5CCY\MCj04363750000[1].png"/>
          <p:cNvPicPr>
            <a:picLocks noChangeAspect="1" noChangeArrowheads="1"/>
          </p:cNvPicPr>
          <p:nvPr/>
        </p:nvPicPr>
        <p:blipFill>
          <a:blip r:embed="rId7" cstate="print"/>
          <a:srcRect/>
          <a:stretch>
            <a:fillRect/>
          </a:stretch>
        </p:blipFill>
        <p:spPr bwMode="auto">
          <a:xfrm>
            <a:off x="685800" y="4800600"/>
            <a:ext cx="1714500" cy="171450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3400" y="2362200"/>
            <a:ext cx="8229600" cy="1143000"/>
          </a:xfrm>
        </p:spPr>
        <p:txBody>
          <a:bodyPr/>
          <a:lstStyle/>
          <a:p>
            <a:r>
              <a:rPr lang="en-US" sz="8000" dirty="0" smtClean="0">
                <a:solidFill>
                  <a:srgbClr val="006600"/>
                </a:solidFill>
                <a:latin typeface="Monotype Corsiva" pitchFamily="66" charset="0"/>
              </a:rPr>
              <a:t>In Dublin</a:t>
            </a:r>
            <a:endParaRPr lang="en-US" sz="8000" dirty="0">
              <a:solidFill>
                <a:srgbClr val="006600"/>
              </a:solidFill>
              <a:latin typeface="Monotype Corsiva" pitchFamily="66"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 Szal.jpg"/>
          <p:cNvPicPr>
            <a:picLocks noChangeAspect="1"/>
          </p:cNvPicPr>
          <p:nvPr/>
        </p:nvPicPr>
        <p:blipFill>
          <a:blip r:embed="rId3" cstate="print"/>
          <a:stretch>
            <a:fillRect/>
          </a:stretch>
        </p:blipFill>
        <p:spPr>
          <a:xfrm>
            <a:off x="5791200" y="381000"/>
            <a:ext cx="2236698" cy="3291840"/>
          </a:xfrm>
          <a:prstGeom prst="ellipse">
            <a:avLst/>
          </a:prstGeom>
          <a:ln w="63500" cap="rnd">
            <a:solidFill>
              <a:srgbClr val="0066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descr="in street.jpg"/>
          <p:cNvPicPr>
            <a:picLocks noChangeAspect="1"/>
          </p:cNvPicPr>
          <p:nvPr/>
        </p:nvPicPr>
        <p:blipFill>
          <a:blip r:embed="rId4" cstate="print"/>
          <a:stretch>
            <a:fillRect/>
          </a:stretch>
        </p:blipFill>
        <p:spPr>
          <a:xfrm>
            <a:off x="533400" y="4139184"/>
            <a:ext cx="4047744" cy="2718816"/>
          </a:xfrm>
          <a:prstGeom prst="ellipse">
            <a:avLst/>
          </a:prstGeom>
          <a:ln w="63500" cap="rnd">
            <a:solidFill>
              <a:srgbClr val="0066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descr="on bus.jpg"/>
          <p:cNvPicPr>
            <a:picLocks noChangeAspect="1"/>
          </p:cNvPicPr>
          <p:nvPr/>
        </p:nvPicPr>
        <p:blipFill>
          <a:blip r:embed="rId5" cstate="print"/>
          <a:stretch>
            <a:fillRect/>
          </a:stretch>
        </p:blipFill>
        <p:spPr>
          <a:xfrm>
            <a:off x="457200" y="609600"/>
            <a:ext cx="4053840" cy="2767584"/>
          </a:xfrm>
          <a:prstGeom prst="rect">
            <a:avLst/>
          </a:prstGeom>
          <a:ln w="88900" cap="sq" cmpd="thickThin">
            <a:solidFill>
              <a:srgbClr val="006600"/>
            </a:solidFill>
            <a:prstDash val="solid"/>
            <a:miter lim="800000"/>
          </a:ln>
          <a:effectLst>
            <a:innerShdw blurRad="76200">
              <a:srgbClr val="000000"/>
            </a:innerShdw>
          </a:effectLst>
        </p:spPr>
      </p:pic>
      <p:pic>
        <p:nvPicPr>
          <p:cNvPr id="6" name="Picture 5" descr="with al and mary.jpg"/>
          <p:cNvPicPr>
            <a:picLocks noChangeAspect="1"/>
          </p:cNvPicPr>
          <p:nvPr/>
        </p:nvPicPr>
        <p:blipFill>
          <a:blip r:embed="rId6" cstate="print"/>
          <a:stretch>
            <a:fillRect/>
          </a:stretch>
        </p:blipFill>
        <p:spPr>
          <a:xfrm>
            <a:off x="5943600" y="3962400"/>
            <a:ext cx="2755392" cy="2572512"/>
          </a:xfrm>
          <a:prstGeom prst="ellipse">
            <a:avLst/>
          </a:prstGeom>
          <a:ln w="63500" cap="rnd">
            <a:solidFill>
              <a:srgbClr val="0066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vexillum.jpg"/>
          <p:cNvPicPr>
            <a:picLocks noChangeAspect="1"/>
          </p:cNvPicPr>
          <p:nvPr/>
        </p:nvPicPr>
        <p:blipFill>
          <a:blip r:embed="rId7" cstate="print"/>
          <a:stretch>
            <a:fillRect/>
          </a:stretch>
        </p:blipFill>
        <p:spPr>
          <a:xfrm>
            <a:off x="4876800" y="3048000"/>
            <a:ext cx="827723" cy="1615069"/>
          </a:xfrm>
          <a:prstGeom prst="rect">
            <a:avLst/>
          </a:prstGeom>
          <a:ln w="50800">
            <a:solidFill>
              <a:srgbClr val="0066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d_on_bike_at_regina_coeli.jpg"/>
          <p:cNvPicPr>
            <a:picLocks noChangeAspect="1"/>
          </p:cNvPicPr>
          <p:nvPr/>
        </p:nvPicPr>
        <p:blipFill>
          <a:blip r:embed="rId3" cstate="print"/>
          <a:stretch>
            <a:fillRect/>
          </a:stretch>
        </p:blipFill>
        <p:spPr>
          <a:xfrm>
            <a:off x="1143000" y="685800"/>
            <a:ext cx="1400175" cy="1905000"/>
          </a:xfrm>
          <a:prstGeom prst="rect">
            <a:avLst/>
          </a:prstGeom>
          <a:ln w="50800">
            <a:solidFill>
              <a:srgbClr val="006600"/>
            </a:solidFill>
          </a:ln>
        </p:spPr>
      </p:pic>
      <p:pic>
        <p:nvPicPr>
          <p:cNvPr id="3" name="Picture 2" descr="FD with bike.jpg"/>
          <p:cNvPicPr>
            <a:picLocks noChangeAspect="1"/>
          </p:cNvPicPr>
          <p:nvPr/>
        </p:nvPicPr>
        <p:blipFill>
          <a:blip r:embed="rId4" cstate="print"/>
          <a:stretch>
            <a:fillRect/>
          </a:stretch>
        </p:blipFill>
        <p:spPr>
          <a:xfrm>
            <a:off x="3276600" y="228600"/>
            <a:ext cx="1819656" cy="3086100"/>
          </a:xfrm>
          <a:prstGeom prst="rect">
            <a:avLst/>
          </a:prstGeom>
          <a:ln w="50800">
            <a:solidFill>
              <a:srgbClr val="006600"/>
            </a:solidFill>
          </a:ln>
        </p:spPr>
      </p:pic>
      <p:pic>
        <p:nvPicPr>
          <p:cNvPr id="4" name="Picture 3" descr="FD on bike.jpg"/>
          <p:cNvPicPr>
            <a:picLocks noChangeAspect="1"/>
          </p:cNvPicPr>
          <p:nvPr/>
        </p:nvPicPr>
        <p:blipFill>
          <a:blip r:embed="rId5" cstate="print"/>
          <a:stretch>
            <a:fillRect/>
          </a:stretch>
        </p:blipFill>
        <p:spPr>
          <a:xfrm>
            <a:off x="6019800" y="685800"/>
            <a:ext cx="1869948" cy="2286000"/>
          </a:xfrm>
          <a:prstGeom prst="rect">
            <a:avLst/>
          </a:prstGeom>
          <a:ln w="50800">
            <a:solidFill>
              <a:srgbClr val="006600"/>
            </a:solidFill>
          </a:ln>
        </p:spPr>
      </p:pic>
      <p:pic>
        <p:nvPicPr>
          <p:cNvPr id="5" name="Picture 4" descr="duff bike 2.jpg"/>
          <p:cNvPicPr>
            <a:picLocks noChangeAspect="1"/>
          </p:cNvPicPr>
          <p:nvPr/>
        </p:nvPicPr>
        <p:blipFill>
          <a:blip r:embed="rId6" cstate="print"/>
          <a:stretch>
            <a:fillRect/>
          </a:stretch>
        </p:blipFill>
        <p:spPr>
          <a:xfrm>
            <a:off x="1981200" y="3505200"/>
            <a:ext cx="4562856" cy="3108960"/>
          </a:xfrm>
          <a:prstGeom prst="rect">
            <a:avLst/>
          </a:prstGeom>
          <a:ln w="50800">
            <a:solidFill>
              <a:srgbClr val="006600"/>
            </a:solid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3400" y="2362200"/>
            <a:ext cx="8229600" cy="1143000"/>
          </a:xfrm>
        </p:spPr>
        <p:txBody>
          <a:bodyPr/>
          <a:lstStyle/>
          <a:p>
            <a:r>
              <a:rPr lang="en-US" sz="8000" dirty="0" smtClean="0">
                <a:solidFill>
                  <a:srgbClr val="006600"/>
                </a:solidFill>
                <a:latin typeface="Monotype Corsiva" pitchFamily="66" charset="0"/>
              </a:rPr>
              <a:t>Vatican II</a:t>
            </a:r>
            <a:endParaRPr lang="en-US" sz="8000" dirty="0">
              <a:solidFill>
                <a:srgbClr val="006600"/>
              </a:solidFill>
              <a:latin typeface="Monotype Corsiva" pitchFamily="66"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6600"/>
                </a:solidFill>
              </a:rPr>
              <a:t>Parents</a:t>
            </a:r>
            <a:endParaRPr lang="en-US" dirty="0">
              <a:solidFill>
                <a:srgbClr val="006600"/>
              </a:solidFill>
            </a:endParaRPr>
          </a:p>
        </p:txBody>
      </p:sp>
      <p:sp>
        <p:nvSpPr>
          <p:cNvPr id="5" name="Text Placeholder 4"/>
          <p:cNvSpPr>
            <a:spLocks noGrp="1"/>
          </p:cNvSpPr>
          <p:nvPr>
            <p:ph type="body" idx="1"/>
          </p:nvPr>
        </p:nvSpPr>
        <p:spPr/>
        <p:txBody>
          <a:bodyPr/>
          <a:lstStyle/>
          <a:p>
            <a:r>
              <a:rPr lang="en-US" dirty="0" smtClean="0"/>
              <a:t>              John Duff</a:t>
            </a:r>
          </a:p>
          <a:p>
            <a:r>
              <a:rPr lang="en-US" dirty="0" smtClean="0"/>
              <a:t>                “Jack”</a:t>
            </a:r>
            <a:endParaRPr lang="en-US" dirty="0"/>
          </a:p>
        </p:txBody>
      </p:sp>
      <p:pic>
        <p:nvPicPr>
          <p:cNvPr id="9" name="Content Placeholder 8" descr="john_duff.jpg"/>
          <p:cNvPicPr>
            <a:picLocks noGrp="1" noChangeAspect="1"/>
          </p:cNvPicPr>
          <p:nvPr>
            <p:ph sz="half" idx="2"/>
          </p:nvPr>
        </p:nvPicPr>
        <p:blipFill>
          <a:blip r:embed="rId3" cstate="print"/>
          <a:stretch>
            <a:fillRect/>
          </a:stretch>
        </p:blipFill>
        <p:spPr>
          <a:xfrm>
            <a:off x="1295400" y="2362200"/>
            <a:ext cx="2700407" cy="3810000"/>
          </a:xfrm>
          <a:prstGeom prst="ellipse">
            <a:avLst/>
          </a:prstGeom>
          <a:ln w="63500" cap="rnd">
            <a:solidFill>
              <a:srgbClr val="0066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 Placeholder 6"/>
          <p:cNvSpPr>
            <a:spLocks noGrp="1"/>
          </p:cNvSpPr>
          <p:nvPr>
            <p:ph type="body" sz="quarter" idx="3"/>
          </p:nvPr>
        </p:nvSpPr>
        <p:spPr/>
        <p:txBody>
          <a:bodyPr/>
          <a:lstStyle/>
          <a:p>
            <a:r>
              <a:rPr lang="en-US" dirty="0" smtClean="0"/>
              <a:t>    Susan </a:t>
            </a:r>
            <a:r>
              <a:rPr lang="en-US" dirty="0" err="1" smtClean="0"/>
              <a:t>Letitia</a:t>
            </a:r>
            <a:r>
              <a:rPr lang="en-US" dirty="0" smtClean="0"/>
              <a:t> </a:t>
            </a:r>
            <a:r>
              <a:rPr lang="en-US" dirty="0" err="1" smtClean="0"/>
              <a:t>Frehill</a:t>
            </a:r>
            <a:endParaRPr lang="en-US" dirty="0" smtClean="0"/>
          </a:p>
          <a:p>
            <a:r>
              <a:rPr lang="en-US" dirty="0" smtClean="0"/>
              <a:t>               “</a:t>
            </a:r>
            <a:r>
              <a:rPr lang="en-US" dirty="0" err="1" smtClean="0"/>
              <a:t>Letty</a:t>
            </a:r>
            <a:r>
              <a:rPr lang="en-US" dirty="0" smtClean="0"/>
              <a:t>”</a:t>
            </a:r>
            <a:endParaRPr lang="en-US" dirty="0"/>
          </a:p>
        </p:txBody>
      </p:sp>
      <p:pic>
        <p:nvPicPr>
          <p:cNvPr id="10" name="Content Placeholder 9" descr="susan_duff_mother_of_fd_oval.jpg"/>
          <p:cNvPicPr>
            <a:picLocks noGrp="1" noChangeAspect="1"/>
          </p:cNvPicPr>
          <p:nvPr>
            <p:ph sz="quarter" idx="4"/>
          </p:nvPr>
        </p:nvPicPr>
        <p:blipFill>
          <a:blip r:embed="rId4" cstate="print"/>
          <a:stretch>
            <a:fillRect/>
          </a:stretch>
        </p:blipFill>
        <p:spPr>
          <a:xfrm>
            <a:off x="5181600" y="2362200"/>
            <a:ext cx="2667000" cy="3810000"/>
          </a:xfrm>
          <a:prstGeom prst="ellipse">
            <a:avLst/>
          </a:prstGeom>
          <a:ln w="63500" cap="rnd">
            <a:solidFill>
              <a:srgbClr val="0066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6600"/>
                </a:solidFill>
              </a:rPr>
              <a:t>Lay Observer</a:t>
            </a:r>
            <a:endParaRPr lang="en-US" dirty="0">
              <a:solidFill>
                <a:srgbClr val="006600"/>
              </a:solidFill>
            </a:endParaRPr>
          </a:p>
        </p:txBody>
      </p:sp>
      <p:pic>
        <p:nvPicPr>
          <p:cNvPr id="4" name="Picture 3" descr="vatican_council.jpg"/>
          <p:cNvPicPr>
            <a:picLocks noChangeAspect="1"/>
          </p:cNvPicPr>
          <p:nvPr/>
        </p:nvPicPr>
        <p:blipFill>
          <a:blip r:embed="rId3" cstate="print"/>
          <a:stretch>
            <a:fillRect/>
          </a:stretch>
        </p:blipFill>
        <p:spPr>
          <a:xfrm>
            <a:off x="990600" y="1828800"/>
            <a:ext cx="7197301" cy="304800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6600"/>
                </a:solidFill>
              </a:rPr>
              <a:t>The Apostolate of the Laity</a:t>
            </a:r>
            <a:endParaRPr lang="en-US" dirty="0">
              <a:solidFill>
                <a:srgbClr val="006600"/>
              </a:solidFill>
            </a:endParaRPr>
          </a:p>
        </p:txBody>
      </p:sp>
      <p:sp>
        <p:nvSpPr>
          <p:cNvPr id="6" name="Content Placeholder 5"/>
          <p:cNvSpPr>
            <a:spLocks noGrp="1"/>
          </p:cNvSpPr>
          <p:nvPr>
            <p:ph idx="1"/>
          </p:nvPr>
        </p:nvSpPr>
        <p:spPr/>
        <p:txBody>
          <a:bodyPr/>
          <a:lstStyle/>
          <a:p>
            <a:r>
              <a:rPr lang="en-US" sz="2800" i="1" dirty="0" smtClean="0">
                <a:solidFill>
                  <a:srgbClr val="006600"/>
                </a:solidFill>
              </a:rPr>
              <a:t>“In their catechetical instructions, their ministry of the word, their direction of souls, and in their other pastoral services priests should be preoccupied with forming apostles.”</a:t>
            </a:r>
          </a:p>
          <a:p>
            <a:r>
              <a:rPr lang="en-US" sz="2800" i="1" dirty="0" smtClean="0">
                <a:solidFill>
                  <a:srgbClr val="006600"/>
                </a:solidFill>
              </a:rPr>
              <a:t>“When the apostolate is one of making the gospel known and man holy, the laity must be specially formed to engage in conversation with others, believers or non-believers, in order to manifest Christ’s message to all men.”</a:t>
            </a:r>
          </a:p>
          <a:p>
            <a:pPr>
              <a:buNone/>
            </a:pPr>
            <a:r>
              <a:rPr lang="en-US" sz="2000" b="1" i="1" dirty="0" smtClean="0">
                <a:solidFill>
                  <a:srgbClr val="006600"/>
                </a:solidFill>
              </a:rPr>
              <a:t>					- Vat. Council 2, Laity – 30, 31</a:t>
            </a:r>
            <a:endParaRPr lang="en-US" sz="2000" b="1" i="1"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6600"/>
                </a:solidFill>
              </a:rPr>
              <a:t>Appreciation</a:t>
            </a:r>
            <a:endParaRPr lang="en-US" dirty="0">
              <a:solidFill>
                <a:srgbClr val="006600"/>
              </a:solidFill>
            </a:endParaRPr>
          </a:p>
        </p:txBody>
      </p:sp>
      <p:pic>
        <p:nvPicPr>
          <p:cNvPr id="7" name="Content Placeholder 6" descr="heenan 1.jpg"/>
          <p:cNvPicPr>
            <a:picLocks noGrp="1" noChangeAspect="1"/>
          </p:cNvPicPr>
          <p:nvPr>
            <p:ph sz="half" idx="1"/>
          </p:nvPr>
        </p:nvPicPr>
        <p:blipFill>
          <a:blip r:embed="rId3" cstate="print"/>
          <a:stretch>
            <a:fillRect/>
          </a:stretch>
        </p:blipFill>
        <p:spPr>
          <a:xfrm>
            <a:off x="1095375" y="1958181"/>
            <a:ext cx="2762250" cy="3810000"/>
          </a:xfrm>
          <a:prstGeom prst="rect">
            <a:avLst/>
          </a:prstGeom>
          <a:solidFill>
            <a:srgbClr val="FFFFFF">
              <a:shade val="85000"/>
            </a:srgbClr>
          </a:solidFill>
          <a:ln w="88900" cap="sq">
            <a:solidFill>
              <a:srgbClr val="0066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Content Placeholder 9" descr="vaticanII.jpg"/>
          <p:cNvPicPr>
            <a:picLocks noGrp="1" noChangeAspect="1"/>
          </p:cNvPicPr>
          <p:nvPr>
            <p:ph sz="half" idx="2"/>
          </p:nvPr>
        </p:nvPicPr>
        <p:blipFill>
          <a:blip r:embed="rId4" cstate="print"/>
          <a:stretch>
            <a:fillRect/>
          </a:stretch>
        </p:blipFill>
        <p:spPr>
          <a:xfrm>
            <a:off x="4857115" y="1600200"/>
            <a:ext cx="3620770" cy="4525963"/>
          </a:xfrm>
          <a:prstGeom prst="rect">
            <a:avLst/>
          </a:prstGeom>
          <a:solidFill>
            <a:srgbClr val="FFFFFF">
              <a:shade val="85000"/>
            </a:srgbClr>
          </a:solidFill>
          <a:ln w="88900" cap="sq">
            <a:solidFill>
              <a:srgbClr val="0066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6600"/>
                </a:solidFill>
              </a:rPr>
              <a:t>Work</a:t>
            </a:r>
            <a:endParaRPr lang="en-US" dirty="0">
              <a:solidFill>
                <a:srgbClr val="006600"/>
              </a:solidFill>
            </a:endParaRPr>
          </a:p>
        </p:txBody>
      </p:sp>
      <p:sp>
        <p:nvSpPr>
          <p:cNvPr id="4" name="Content Placeholder 3"/>
          <p:cNvSpPr>
            <a:spLocks noGrp="1"/>
          </p:cNvSpPr>
          <p:nvPr>
            <p:ph sz="half" idx="2"/>
          </p:nvPr>
        </p:nvSpPr>
        <p:spPr/>
        <p:txBody>
          <a:bodyPr/>
          <a:lstStyle/>
          <a:p>
            <a:r>
              <a:rPr lang="en-US" dirty="0" smtClean="0">
                <a:solidFill>
                  <a:srgbClr val="006600"/>
                </a:solidFill>
              </a:rPr>
              <a:t>32 formal talks to different groups of bishops</a:t>
            </a:r>
          </a:p>
          <a:p>
            <a:r>
              <a:rPr lang="en-US" dirty="0" smtClean="0">
                <a:solidFill>
                  <a:srgbClr val="006600"/>
                </a:solidFill>
              </a:rPr>
              <a:t>interviews</a:t>
            </a:r>
          </a:p>
          <a:p>
            <a:r>
              <a:rPr lang="en-US" dirty="0" smtClean="0">
                <a:solidFill>
                  <a:srgbClr val="006600"/>
                </a:solidFill>
              </a:rPr>
              <a:t>articles</a:t>
            </a:r>
          </a:p>
          <a:p>
            <a:r>
              <a:rPr lang="en-US" dirty="0" smtClean="0">
                <a:solidFill>
                  <a:srgbClr val="006600"/>
                </a:solidFill>
              </a:rPr>
              <a:t>over 200 letters</a:t>
            </a:r>
            <a:endParaRPr lang="en-US" dirty="0">
              <a:solidFill>
                <a:srgbClr val="006600"/>
              </a:solidFill>
            </a:endParaRPr>
          </a:p>
        </p:txBody>
      </p:sp>
      <p:pic>
        <p:nvPicPr>
          <p:cNvPr id="7" name="Content Placeholder 6" descr="Picture1.jpg"/>
          <p:cNvPicPr>
            <a:picLocks noGrp="1" noChangeAspect="1"/>
          </p:cNvPicPr>
          <p:nvPr>
            <p:ph sz="half" idx="1"/>
          </p:nvPr>
        </p:nvPicPr>
        <p:blipFill>
          <a:blip r:embed="rId3" cstate="print"/>
          <a:stretch>
            <a:fillRect/>
          </a:stretch>
        </p:blipFill>
        <p:spPr>
          <a:xfrm>
            <a:off x="914400" y="1752600"/>
            <a:ext cx="2954877" cy="29548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6600"/>
                </a:solidFill>
              </a:rPr>
              <a:t>Pope Paul VI</a:t>
            </a:r>
            <a:endParaRPr lang="en-US" dirty="0">
              <a:solidFill>
                <a:srgbClr val="006600"/>
              </a:solidFill>
            </a:endParaRPr>
          </a:p>
        </p:txBody>
      </p:sp>
      <p:pic>
        <p:nvPicPr>
          <p:cNvPr id="6" name="Content Placeholder 5" descr="with pope.jpg"/>
          <p:cNvPicPr>
            <a:picLocks noGrp="1" noChangeAspect="1"/>
          </p:cNvPicPr>
          <p:nvPr>
            <p:ph idx="1"/>
          </p:nvPr>
        </p:nvPicPr>
        <p:blipFill>
          <a:blip r:embed="rId3" cstate="print"/>
          <a:stretch>
            <a:fillRect/>
          </a:stretch>
        </p:blipFill>
        <p:spPr>
          <a:xfrm>
            <a:off x="3962400" y="1524000"/>
            <a:ext cx="4180713" cy="4875467"/>
          </a:xfrm>
          <a:prstGeom prst="rect">
            <a:avLst/>
          </a:prstGeom>
          <a:ln w="228600" cap="sq" cmpd="thickThin">
            <a:solidFill>
              <a:srgbClr val="006600"/>
            </a:solidFill>
            <a:prstDash val="solid"/>
            <a:miter lim="800000"/>
          </a:ln>
          <a:effectLst>
            <a:innerShdw blurRad="76200">
              <a:srgbClr val="000000"/>
            </a:innerShdw>
          </a:effectLst>
        </p:spPr>
      </p:pic>
      <p:sp>
        <p:nvSpPr>
          <p:cNvPr id="7" name="Rounded Rectangle 6"/>
          <p:cNvSpPr/>
          <p:nvPr/>
        </p:nvSpPr>
        <p:spPr>
          <a:xfrm>
            <a:off x="381000" y="2133600"/>
            <a:ext cx="3124200" cy="2057400"/>
          </a:xfrm>
          <a:prstGeom prst="roundRect">
            <a:avLst>
              <a:gd name="adj" fmla="val 16667"/>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rgbClr val="006600"/>
                </a:solidFill>
              </a:rPr>
              <a:t>“Mr. Duff, I want to thank you for your services to the Church and also to express appreciation for all that the Legion of Mary has done.”</a:t>
            </a:r>
            <a:endParaRPr lang="en-US" b="1" i="1" dirty="0">
              <a:solidFill>
                <a:srgbClr val="006600"/>
              </a:solidFill>
            </a:endParaRPr>
          </a:p>
        </p:txBody>
      </p:sp>
      <p:sp>
        <p:nvSpPr>
          <p:cNvPr id="8" name="Rounded Rectangle 7"/>
          <p:cNvSpPr/>
          <p:nvPr/>
        </p:nvSpPr>
        <p:spPr>
          <a:xfrm>
            <a:off x="381000" y="4495800"/>
            <a:ext cx="3124200" cy="1752600"/>
          </a:xfrm>
          <a:prstGeom prst="roundRect">
            <a:avLst>
              <a:gd name="adj" fmla="val 16667"/>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rgbClr val="006600"/>
                </a:solidFill>
              </a:rPr>
              <a:t>“The Legion of Mary has served the Church faithfully, and the Church will protect the Legion.”</a:t>
            </a:r>
            <a:endParaRPr lang="en-US" b="1" i="1"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6600"/>
                </a:solidFill>
              </a:rPr>
              <a:t>Another Papal Meeting</a:t>
            </a:r>
            <a:endParaRPr lang="en-US" dirty="0">
              <a:solidFill>
                <a:srgbClr val="006600"/>
              </a:solidFill>
            </a:endParaRPr>
          </a:p>
        </p:txBody>
      </p:sp>
      <p:pic>
        <p:nvPicPr>
          <p:cNvPr id="4" name="Content Placeholder 3" descr="PopeJohnPaulII_468x484.jpg"/>
          <p:cNvPicPr>
            <a:picLocks noGrp="1" noChangeAspect="1"/>
          </p:cNvPicPr>
          <p:nvPr>
            <p:ph idx="1"/>
          </p:nvPr>
        </p:nvPicPr>
        <p:blipFill>
          <a:blip r:embed="rId3" cstate="print"/>
          <a:stretch>
            <a:fillRect/>
          </a:stretch>
        </p:blipFill>
        <p:spPr>
          <a:xfrm>
            <a:off x="1981200" y="1371600"/>
            <a:ext cx="4976812" cy="51417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ounded Rectangle 4"/>
          <p:cNvSpPr/>
          <p:nvPr/>
        </p:nvSpPr>
        <p:spPr>
          <a:xfrm>
            <a:off x="4876800" y="5562600"/>
            <a:ext cx="4038600" cy="6858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6600"/>
                </a:solidFill>
              </a:rPr>
              <a:t>“Victory will come through Mary.”</a:t>
            </a:r>
            <a:endParaRPr lang="en-US" b="1"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3400" y="2362200"/>
            <a:ext cx="8229600" cy="1143000"/>
          </a:xfrm>
        </p:spPr>
        <p:txBody>
          <a:bodyPr/>
          <a:lstStyle/>
          <a:p>
            <a:r>
              <a:rPr lang="en-US" sz="8000" dirty="0" smtClean="0">
                <a:solidFill>
                  <a:srgbClr val="006600"/>
                </a:solidFill>
                <a:latin typeface="Monotype Corsiva" pitchFamily="66" charset="0"/>
              </a:rPr>
              <a:t>TV</a:t>
            </a:r>
            <a:endParaRPr lang="en-US" sz="8000" dirty="0">
              <a:solidFill>
                <a:srgbClr val="006600"/>
              </a:solidFill>
              <a:latin typeface="Monotype Corsiva" pitchFamily="66"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6600"/>
                </a:solidFill>
              </a:rPr>
              <a:t>Monsignor Moss</a:t>
            </a:r>
            <a:endParaRPr lang="en-US" dirty="0">
              <a:solidFill>
                <a:srgbClr val="006600"/>
              </a:solidFill>
            </a:endParaRPr>
          </a:p>
        </p:txBody>
      </p:sp>
      <p:pic>
        <p:nvPicPr>
          <p:cNvPr id="3" name="Picture 2" descr="msgr moss.jpg"/>
          <p:cNvPicPr>
            <a:picLocks noChangeAspect="1"/>
          </p:cNvPicPr>
          <p:nvPr/>
        </p:nvPicPr>
        <p:blipFill>
          <a:blip r:embed="rId3" cstate="print"/>
          <a:stretch>
            <a:fillRect/>
          </a:stretch>
        </p:blipFill>
        <p:spPr>
          <a:xfrm>
            <a:off x="2971800" y="1676400"/>
            <a:ext cx="3362659" cy="4388358"/>
          </a:xfrm>
          <a:prstGeom prst="rect">
            <a:avLst/>
          </a:prstGeom>
          <a:solidFill>
            <a:srgbClr val="FFFFFF">
              <a:shade val="85000"/>
            </a:srgbClr>
          </a:solidFill>
          <a:ln w="88900" cap="sq">
            <a:solidFill>
              <a:srgbClr val="0066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6600"/>
                </a:solidFill>
              </a:rPr>
              <a:t>The Team</a:t>
            </a:r>
            <a:endParaRPr lang="en-US" dirty="0">
              <a:solidFill>
                <a:srgbClr val="006600"/>
              </a:solidFill>
            </a:endParaRPr>
          </a:p>
        </p:txBody>
      </p:sp>
      <p:pic>
        <p:nvPicPr>
          <p:cNvPr id="3" name="Picture 2" descr="msgr moss tv.jpg"/>
          <p:cNvPicPr>
            <a:picLocks noChangeAspect="1"/>
          </p:cNvPicPr>
          <p:nvPr/>
        </p:nvPicPr>
        <p:blipFill>
          <a:blip r:embed="rId3" cstate="print"/>
          <a:stretch>
            <a:fillRect/>
          </a:stretch>
        </p:blipFill>
        <p:spPr>
          <a:xfrm>
            <a:off x="304800" y="1524000"/>
            <a:ext cx="4041648" cy="3157728"/>
          </a:xfrm>
          <a:prstGeom prst="ellipse">
            <a:avLst/>
          </a:prstGeom>
          <a:ln w="63500" cap="rnd">
            <a:solidFill>
              <a:srgbClr val="0066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descr="an fd red.jpg"/>
          <p:cNvPicPr>
            <a:picLocks noChangeAspect="1"/>
          </p:cNvPicPr>
          <p:nvPr/>
        </p:nvPicPr>
        <p:blipFill>
          <a:blip r:embed="rId4" cstate="print"/>
          <a:stretch>
            <a:fillRect/>
          </a:stretch>
        </p:blipFill>
        <p:spPr>
          <a:xfrm>
            <a:off x="4648200" y="3581400"/>
            <a:ext cx="3845052" cy="2930652"/>
          </a:xfrm>
          <a:prstGeom prst="ellipse">
            <a:avLst/>
          </a:prstGeom>
          <a:ln w="63500" cap="rnd">
            <a:solidFill>
              <a:srgbClr val="0066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descr="fd and dad cropped.jpg"/>
          <p:cNvPicPr>
            <a:picLocks noChangeAspect="1"/>
          </p:cNvPicPr>
          <p:nvPr/>
        </p:nvPicPr>
        <p:blipFill>
          <a:blip r:embed="rId5" cstate="print"/>
          <a:stretch>
            <a:fillRect/>
          </a:stretch>
        </p:blipFill>
        <p:spPr>
          <a:xfrm>
            <a:off x="5257800" y="1600200"/>
            <a:ext cx="2025396" cy="1540764"/>
          </a:xfrm>
          <a:prstGeom prst="rect">
            <a:avLst/>
          </a:prstGeom>
          <a:solidFill>
            <a:srgbClr val="FFFFFF">
              <a:shade val="85000"/>
            </a:srgbClr>
          </a:solidFill>
          <a:ln w="190500" cap="rnd">
            <a:solidFill>
              <a:srgbClr val="0066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7" name="Picture 3" descr="C:\Users\Edel Lukens\AppData\Local\Microsoft\Windows\Temporary Internet Files\Content.IE5\A6U1VHHA\MCj02868770000[1].wmf"/>
          <p:cNvPicPr>
            <a:picLocks noChangeAspect="1" noChangeArrowheads="1"/>
          </p:cNvPicPr>
          <p:nvPr/>
        </p:nvPicPr>
        <p:blipFill>
          <a:blip r:embed="rId6" cstate="print"/>
          <a:srcRect/>
          <a:stretch>
            <a:fillRect/>
          </a:stretch>
        </p:blipFill>
        <p:spPr bwMode="auto">
          <a:xfrm rot="20735068">
            <a:off x="1973154" y="5214967"/>
            <a:ext cx="1043570" cy="1291661"/>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D tv.jpg"/>
          <p:cNvPicPr>
            <a:picLocks noChangeAspect="1"/>
          </p:cNvPicPr>
          <p:nvPr/>
        </p:nvPicPr>
        <p:blipFill>
          <a:blip r:embed="rId3" cstate="print"/>
          <a:stretch>
            <a:fillRect/>
          </a:stretch>
        </p:blipFill>
        <p:spPr>
          <a:xfrm>
            <a:off x="5562600" y="304800"/>
            <a:ext cx="1842516" cy="1924812"/>
          </a:xfrm>
          <a:prstGeom prst="rect">
            <a:avLst/>
          </a:prstGeom>
          <a:ln w="101600" cap="sq">
            <a:solidFill>
              <a:srgbClr val="006600"/>
            </a:solidFill>
            <a:prstDash val="solid"/>
            <a:miter lim="800000"/>
          </a:ln>
          <a:effectLst>
            <a:outerShdw blurRad="50800" dist="38100" dir="2700000" algn="tl" rotWithShape="0">
              <a:srgbClr val="000000">
                <a:alpha val="43000"/>
              </a:srgbClr>
            </a:outerShdw>
          </a:effectLst>
        </p:spPr>
      </p:pic>
      <p:pic>
        <p:nvPicPr>
          <p:cNvPr id="4" name="Picture 3" descr="tv with dad.jpg"/>
          <p:cNvPicPr>
            <a:picLocks noChangeAspect="1"/>
          </p:cNvPicPr>
          <p:nvPr/>
        </p:nvPicPr>
        <p:blipFill>
          <a:blip r:embed="rId4" cstate="print"/>
          <a:stretch>
            <a:fillRect/>
          </a:stretch>
        </p:blipFill>
        <p:spPr>
          <a:xfrm>
            <a:off x="533400" y="1676400"/>
            <a:ext cx="4047744" cy="3194304"/>
          </a:xfrm>
          <a:prstGeom prst="rect">
            <a:avLst/>
          </a:prstGeom>
          <a:ln w="127000" cap="sq">
            <a:solidFill>
              <a:srgbClr val="00660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descr="A Living Autobiography.jpg"/>
          <p:cNvPicPr>
            <a:picLocks noChangeAspect="1"/>
          </p:cNvPicPr>
          <p:nvPr/>
        </p:nvPicPr>
        <p:blipFill>
          <a:blip r:embed="rId5" cstate="print"/>
          <a:stretch>
            <a:fillRect/>
          </a:stretch>
        </p:blipFill>
        <p:spPr>
          <a:xfrm>
            <a:off x="5029200" y="2590800"/>
            <a:ext cx="2957901" cy="38100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869950"/>
          </a:xfrm>
        </p:spPr>
        <p:txBody>
          <a:bodyPr/>
          <a:lstStyle/>
          <a:p>
            <a:pPr algn="ctr"/>
            <a:r>
              <a:rPr lang="en-US" sz="3600" dirty="0" smtClean="0">
                <a:solidFill>
                  <a:srgbClr val="006600"/>
                </a:solidFill>
              </a:rPr>
              <a:t>Siblings</a:t>
            </a:r>
            <a:endParaRPr lang="en-US" sz="3600" dirty="0">
              <a:solidFill>
                <a:srgbClr val="006600"/>
              </a:solidFill>
            </a:endParaRPr>
          </a:p>
        </p:txBody>
      </p:sp>
      <p:pic>
        <p:nvPicPr>
          <p:cNvPr id="6" name="Content Placeholder 5" descr="family.jpg"/>
          <p:cNvPicPr>
            <a:picLocks noGrp="1" noChangeAspect="1"/>
          </p:cNvPicPr>
          <p:nvPr>
            <p:ph idx="1"/>
          </p:nvPr>
        </p:nvPicPr>
        <p:blipFill>
          <a:blip r:embed="rId3" cstate="print"/>
          <a:stretch>
            <a:fillRect/>
          </a:stretch>
        </p:blipFill>
        <p:spPr>
          <a:xfrm flipH="1">
            <a:off x="4190999" y="533400"/>
            <a:ext cx="4343399" cy="5391118"/>
          </a:xfrm>
          <a:ln w="76200">
            <a:solidFill>
              <a:srgbClr val="006600"/>
            </a:solidFill>
          </a:ln>
        </p:spPr>
      </p:pic>
      <p:sp>
        <p:nvSpPr>
          <p:cNvPr id="5" name="Text Placeholder 4"/>
          <p:cNvSpPr>
            <a:spLocks noGrp="1"/>
          </p:cNvSpPr>
          <p:nvPr>
            <p:ph type="body" sz="half" idx="2"/>
          </p:nvPr>
        </p:nvSpPr>
        <p:spPr>
          <a:xfrm>
            <a:off x="457201" y="1435101"/>
            <a:ext cx="3428999" cy="4691063"/>
          </a:xfrm>
        </p:spPr>
        <p:txBody>
          <a:bodyPr/>
          <a:lstStyle/>
          <a:p>
            <a:pPr>
              <a:buFont typeface="Arial" pitchFamily="34" charset="0"/>
              <a:buChar char="•"/>
            </a:pPr>
            <a:r>
              <a:rPr lang="en-US" sz="3200" dirty="0" smtClean="0">
                <a:solidFill>
                  <a:srgbClr val="006600"/>
                </a:solidFill>
              </a:rPr>
              <a:t>Francis Michael</a:t>
            </a:r>
          </a:p>
          <a:p>
            <a:pPr>
              <a:buFont typeface="Arial" pitchFamily="34" charset="0"/>
              <a:buChar char="•"/>
            </a:pPr>
            <a:r>
              <a:rPr lang="en-US" sz="3200" dirty="0" smtClean="0">
                <a:solidFill>
                  <a:srgbClr val="006600"/>
                </a:solidFill>
              </a:rPr>
              <a:t>Isabel</a:t>
            </a:r>
          </a:p>
          <a:p>
            <a:pPr>
              <a:buFont typeface="Arial" pitchFamily="34" charset="0"/>
              <a:buChar char="•"/>
            </a:pPr>
            <a:r>
              <a:rPr lang="en-US" sz="3200" dirty="0" err="1" smtClean="0">
                <a:solidFill>
                  <a:srgbClr val="006600"/>
                </a:solidFill>
              </a:rPr>
              <a:t>Letitia</a:t>
            </a:r>
            <a:r>
              <a:rPr lang="en-US" sz="3200" dirty="0" smtClean="0">
                <a:solidFill>
                  <a:srgbClr val="006600"/>
                </a:solidFill>
              </a:rPr>
              <a:t> &amp; Eva</a:t>
            </a:r>
          </a:p>
          <a:p>
            <a:pPr>
              <a:buFont typeface="Arial" pitchFamily="34" charset="0"/>
              <a:buChar char="•"/>
            </a:pPr>
            <a:r>
              <a:rPr lang="en-US" sz="3200" dirty="0" smtClean="0">
                <a:solidFill>
                  <a:srgbClr val="006600"/>
                </a:solidFill>
              </a:rPr>
              <a:t>John</a:t>
            </a:r>
          </a:p>
          <a:p>
            <a:pPr>
              <a:buFont typeface="Arial" pitchFamily="34" charset="0"/>
              <a:buChar char="•"/>
            </a:pPr>
            <a:r>
              <a:rPr lang="en-US" sz="3200" dirty="0" smtClean="0">
                <a:solidFill>
                  <a:srgbClr val="006600"/>
                </a:solidFill>
              </a:rPr>
              <a:t>Sara Geraldine</a:t>
            </a:r>
          </a:p>
          <a:p>
            <a:pPr>
              <a:buFont typeface="Arial" pitchFamily="34" charset="0"/>
              <a:buChar char="•"/>
            </a:pPr>
            <a:r>
              <a:rPr lang="en-US" sz="3200" dirty="0" err="1" smtClean="0">
                <a:solidFill>
                  <a:srgbClr val="006600"/>
                </a:solidFill>
              </a:rPr>
              <a:t>Ailis</a:t>
            </a:r>
            <a:endParaRPr lang="en-US" sz="3200"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3400" y="2362200"/>
            <a:ext cx="8229600" cy="1143000"/>
          </a:xfrm>
        </p:spPr>
        <p:txBody>
          <a:bodyPr/>
          <a:lstStyle/>
          <a:p>
            <a:r>
              <a:rPr lang="en-US" sz="8000" dirty="0" smtClean="0">
                <a:solidFill>
                  <a:srgbClr val="006600"/>
                </a:solidFill>
                <a:latin typeface="Monotype Corsiva" pitchFamily="66" charset="0"/>
              </a:rPr>
              <a:t>Farewell</a:t>
            </a:r>
            <a:endParaRPr lang="en-US" sz="8000" dirty="0">
              <a:solidFill>
                <a:srgbClr val="006600"/>
              </a:solidFill>
              <a:latin typeface="Monotype Corsiva" pitchFamily="66"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5486400"/>
            <a:ext cx="8229600" cy="685800"/>
          </a:xfrm>
        </p:spPr>
        <p:txBody>
          <a:bodyPr/>
          <a:lstStyle/>
          <a:p>
            <a:r>
              <a:rPr lang="en-US" dirty="0" smtClean="0">
                <a:solidFill>
                  <a:srgbClr val="006600"/>
                </a:solidFill>
              </a:rPr>
              <a:t>Joan Cronin</a:t>
            </a:r>
            <a:endParaRPr lang="en-US" dirty="0">
              <a:solidFill>
                <a:srgbClr val="006600"/>
              </a:solidFill>
            </a:endParaRPr>
          </a:p>
        </p:txBody>
      </p:sp>
      <p:pic>
        <p:nvPicPr>
          <p:cNvPr id="5" name="Content Placeholder 4" descr="Joan Cronin.jpg"/>
          <p:cNvPicPr>
            <a:picLocks noGrp="1" noChangeAspect="1"/>
          </p:cNvPicPr>
          <p:nvPr>
            <p:ph idx="1"/>
          </p:nvPr>
        </p:nvPicPr>
        <p:blipFill>
          <a:blip r:embed="rId3" cstate="print"/>
          <a:stretch>
            <a:fillRect/>
          </a:stretch>
        </p:blipFill>
        <p:spPr>
          <a:xfrm>
            <a:off x="3200400" y="1371600"/>
            <a:ext cx="2697480" cy="3404616"/>
          </a:xfrm>
          <a:ln w="76200">
            <a:solidFill>
              <a:srgbClr val="006600"/>
            </a:solidFill>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D 004.jpg"/>
          <p:cNvPicPr>
            <a:picLocks noGrp="1" noChangeAspect="1"/>
          </p:cNvPicPr>
          <p:nvPr>
            <p:ph idx="4294967295"/>
          </p:nvPr>
        </p:nvPicPr>
        <p:blipFill>
          <a:blip r:embed="rId3" cstate="print"/>
          <a:stretch>
            <a:fillRect/>
          </a:stretch>
        </p:blipFill>
        <p:spPr>
          <a:xfrm>
            <a:off x="228600" y="457200"/>
            <a:ext cx="8678307" cy="580923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1000" y="228600"/>
            <a:ext cx="8229600" cy="6324600"/>
          </a:xfrm>
        </p:spPr>
        <p:txBody>
          <a:bodyPr/>
          <a:lstStyle/>
          <a:p>
            <a:pPr>
              <a:buNone/>
            </a:pPr>
            <a:r>
              <a:rPr lang="en-US" sz="1800" b="1" i="1" kern="1200" cap="all" dirty="0" smtClean="0">
                <a:solidFill>
                  <a:srgbClr val="006600"/>
                </a:solidFill>
                <a:latin typeface="Arial" charset="0"/>
              </a:rPr>
              <a:t>Oh, my God, I do not ask for the big things </a:t>
            </a:r>
            <a:r>
              <a:rPr lang="en-US" sz="1800" b="1" kern="1200" cap="all" dirty="0" smtClean="0">
                <a:solidFill>
                  <a:srgbClr val="006600"/>
                </a:solidFill>
                <a:latin typeface="Arial" charset="0"/>
              </a:rPr>
              <a:t>- </a:t>
            </a:r>
            <a:r>
              <a:rPr lang="en-US" sz="1800" b="1" i="1" kern="1200" cap="all" dirty="0" smtClean="0">
                <a:solidFill>
                  <a:srgbClr val="006600"/>
                </a:solidFill>
                <a:latin typeface="Arial" charset="0"/>
              </a:rPr>
              <a:t>the life of the missionary or the monk, or those others I see around me </a:t>
            </a:r>
            <a:r>
              <a:rPr lang="en-US" sz="1800" b="1" kern="1200" cap="all" dirty="0" smtClean="0">
                <a:solidFill>
                  <a:srgbClr val="006600"/>
                </a:solidFill>
                <a:latin typeface="Arial" charset="0"/>
              </a:rPr>
              <a:t>so </a:t>
            </a:r>
            <a:r>
              <a:rPr lang="en-US" sz="1800" b="1" i="1" kern="1200" cap="all" dirty="0" smtClean="0">
                <a:solidFill>
                  <a:srgbClr val="006600"/>
                </a:solidFill>
                <a:latin typeface="Arial" charset="0"/>
              </a:rPr>
              <a:t>full of accomplishment.</a:t>
            </a:r>
          </a:p>
          <a:p>
            <a:pPr>
              <a:buNone/>
            </a:pPr>
            <a:r>
              <a:rPr lang="en-US" sz="1800" b="1" i="1" kern="1200" cap="all" dirty="0" smtClean="0">
                <a:solidFill>
                  <a:srgbClr val="006600"/>
                </a:solidFill>
                <a:latin typeface="Arial" charset="0"/>
              </a:rPr>
              <a:t>I DO NOT ASK FOR ANY OF THESE; BUT SIMPLY SET MY FACE TO FOLLOW OUT UNSWERVINGLY, UNTIRINGLY, THE COMMON LIFE WHICH DAY TO DAY STRETCHES OUT BEFORE ME, SATISFIED IF IN IT I LOVE YOU, AND TRY TO MAKE YOU LOVED.</a:t>
            </a:r>
          </a:p>
          <a:p>
            <a:pPr>
              <a:buNone/>
            </a:pPr>
            <a:r>
              <a:rPr lang="en-US" sz="1800" b="1" i="1" kern="1200" cap="all" dirty="0" smtClean="0">
                <a:solidFill>
                  <a:srgbClr val="006600"/>
                </a:solidFill>
                <a:latin typeface="Arial" charset="0"/>
              </a:rPr>
              <a:t>NATURE REBELS AGAINST THIS LIFE WITH ITS NEVER-ENDING ROUND OF TRIVIAL TASKS AND FULL OF THE TEMPTATION TO TAKE RELIEF IN AMUSEMENT OR CHANGE.  </a:t>
            </a:r>
          </a:p>
          <a:p>
            <a:pPr>
              <a:buNone/>
            </a:pPr>
            <a:r>
              <a:rPr lang="en-US" sz="1800" b="1" i="1" kern="1200" cap="all" dirty="0" smtClean="0">
                <a:solidFill>
                  <a:srgbClr val="006600"/>
                </a:solidFill>
                <a:latin typeface="Arial" charset="0"/>
              </a:rPr>
              <a:t>IT SEEMS SO HARD TO BE GREAT IN SMALL THINGS, TO BE HEROIC IN THE DOING OF THE COMMONPLACE; BUT STILL THIS LIFE IS YOUR WILL FOR ME.  THERE MUST BE A GREAT DESTINY IN IT.  </a:t>
            </a:r>
          </a:p>
          <a:p>
            <a:pPr>
              <a:buNone/>
            </a:pPr>
            <a:r>
              <a:rPr lang="en-US" sz="1800" b="1" i="1" kern="1200" cap="all" dirty="0" smtClean="0">
                <a:solidFill>
                  <a:srgbClr val="006600"/>
                </a:solidFill>
                <a:latin typeface="Arial" charset="0"/>
              </a:rPr>
              <a:t>AND SO, I AM CONTENT.  </a:t>
            </a:r>
          </a:p>
          <a:p>
            <a:pPr>
              <a:buNone/>
            </a:pPr>
            <a:r>
              <a:rPr lang="en-US" sz="1800" b="1" i="1" kern="1200" cap="all" dirty="0" smtClean="0">
                <a:solidFill>
                  <a:srgbClr val="006600"/>
                </a:solidFill>
                <a:latin typeface="Arial" charset="0"/>
              </a:rPr>
              <a:t>AND THEN TO CROWN THE REST, DEAR JESUS, I BEG YOU TO GIVE ME THIS, FIDELITY TO THE END, TO BE  AT MY POST WHEN THE FINAL CALL COMES, AND TO TAKE MY LAST, WEARY BREATH IN YOUR EMBRACE.</a:t>
            </a:r>
          </a:p>
          <a:p>
            <a:pPr>
              <a:buNone/>
            </a:pPr>
            <a:r>
              <a:rPr lang="en-US" sz="1800" b="1" i="1" kern="1200" cap="all" dirty="0" smtClean="0">
                <a:solidFill>
                  <a:srgbClr val="006600"/>
                </a:solidFill>
                <a:latin typeface="Arial" charset="0"/>
              </a:rPr>
              <a:t>A VALIANT LIFE AND FAITHFUL TO THE END.</a:t>
            </a:r>
          </a:p>
          <a:p>
            <a:pPr>
              <a:buNone/>
            </a:pPr>
            <a:r>
              <a:rPr lang="en-US" sz="1800" b="1" i="1" kern="1200" cap="all" dirty="0" smtClean="0">
                <a:solidFill>
                  <a:srgbClr val="006600"/>
                </a:solidFill>
                <a:latin typeface="Arial" charset="0"/>
              </a:rPr>
              <a:t>A SHORT WISH, DEAREST JESUS, BUT IT COVERS ALL.</a:t>
            </a:r>
            <a:endParaRPr lang="en-US" sz="1800" b="1"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20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20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20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2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D 018.jpg"/>
          <p:cNvPicPr>
            <a:picLocks noGrp="1" noChangeAspect="1"/>
          </p:cNvPicPr>
          <p:nvPr>
            <p:ph idx="4294967295"/>
          </p:nvPr>
        </p:nvPicPr>
        <p:blipFill>
          <a:blip r:embed="rId3" cstate="print"/>
          <a:stretch>
            <a:fillRect/>
          </a:stretch>
        </p:blipFill>
        <p:spPr>
          <a:xfrm>
            <a:off x="990600" y="762000"/>
            <a:ext cx="7200013" cy="4953000"/>
          </a:xfrm>
          <a:prstGeom prst="rect">
            <a:avLst/>
          </a:prstGeom>
          <a:solidFill>
            <a:srgbClr val="FFFFFF">
              <a:shade val="85000"/>
            </a:srgbClr>
          </a:solidFill>
          <a:ln w="190500" cap="rnd">
            <a:solidFill>
              <a:srgbClr val="0066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D 010.jpg"/>
          <p:cNvPicPr>
            <a:picLocks noChangeAspect="1"/>
          </p:cNvPicPr>
          <p:nvPr/>
        </p:nvPicPr>
        <p:blipFill>
          <a:blip r:embed="rId3" cstate="print"/>
          <a:stretch>
            <a:fillRect/>
          </a:stretch>
        </p:blipFill>
        <p:spPr>
          <a:xfrm>
            <a:off x="838200" y="685800"/>
            <a:ext cx="4978517" cy="3581400"/>
          </a:xfrm>
          <a:prstGeom prst="rect">
            <a:avLst/>
          </a:prstGeom>
          <a:ln w="76200">
            <a:solidFill>
              <a:srgbClr val="006600"/>
            </a:solidFill>
          </a:ln>
        </p:spPr>
      </p:pic>
      <p:pic>
        <p:nvPicPr>
          <p:cNvPr id="4" name="Picture 3" descr="Funeral Ripley.jpg"/>
          <p:cNvPicPr>
            <a:picLocks noChangeAspect="1"/>
          </p:cNvPicPr>
          <p:nvPr/>
        </p:nvPicPr>
        <p:blipFill>
          <a:blip r:embed="rId4" cstate="print"/>
          <a:stretch>
            <a:fillRect/>
          </a:stretch>
        </p:blipFill>
        <p:spPr>
          <a:xfrm>
            <a:off x="5334000" y="3505200"/>
            <a:ext cx="3078480" cy="2749296"/>
          </a:xfrm>
          <a:prstGeom prst="rect">
            <a:avLst/>
          </a:prstGeom>
          <a:ln w="76200">
            <a:solidFill>
              <a:srgbClr val="006600"/>
            </a:solidFill>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6600"/>
                </a:solidFill>
              </a:rPr>
              <a:t>Requiem Mass</a:t>
            </a:r>
            <a:endParaRPr lang="en-US" dirty="0">
              <a:solidFill>
                <a:srgbClr val="006600"/>
              </a:solidFill>
            </a:endParaRPr>
          </a:p>
        </p:txBody>
      </p:sp>
      <p:pic>
        <p:nvPicPr>
          <p:cNvPr id="5" name="Picture 4" descr="FD 012.jpg"/>
          <p:cNvPicPr>
            <a:picLocks noChangeAspect="1"/>
          </p:cNvPicPr>
          <p:nvPr/>
        </p:nvPicPr>
        <p:blipFill>
          <a:blip r:embed="rId3" cstate="print"/>
          <a:stretch>
            <a:fillRect/>
          </a:stretch>
        </p:blipFill>
        <p:spPr>
          <a:xfrm>
            <a:off x="3124200" y="1295400"/>
            <a:ext cx="3078480" cy="3227832"/>
          </a:xfrm>
          <a:prstGeom prst="rect">
            <a:avLst/>
          </a:prstGeom>
          <a:ln w="76200">
            <a:solidFill>
              <a:srgbClr val="006600"/>
            </a:solidFill>
          </a:ln>
        </p:spPr>
      </p:pic>
      <p:pic>
        <p:nvPicPr>
          <p:cNvPr id="6" name="Picture 5" descr="FD 013.jpg"/>
          <p:cNvPicPr>
            <a:picLocks noChangeAspect="1"/>
          </p:cNvPicPr>
          <p:nvPr/>
        </p:nvPicPr>
        <p:blipFill>
          <a:blip r:embed="rId4" cstate="print"/>
          <a:stretch>
            <a:fillRect/>
          </a:stretch>
        </p:blipFill>
        <p:spPr>
          <a:xfrm>
            <a:off x="838200" y="3886200"/>
            <a:ext cx="3026664" cy="2319528"/>
          </a:xfrm>
          <a:prstGeom prst="ellipse">
            <a:avLst/>
          </a:prstGeom>
          <a:ln w="63500" cap="rnd">
            <a:solidFill>
              <a:srgbClr val="0066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FD 016.jpg"/>
          <p:cNvPicPr>
            <a:picLocks noChangeAspect="1"/>
          </p:cNvPicPr>
          <p:nvPr/>
        </p:nvPicPr>
        <p:blipFill>
          <a:blip r:embed="rId5" cstate="print"/>
          <a:stretch>
            <a:fillRect/>
          </a:stretch>
        </p:blipFill>
        <p:spPr>
          <a:xfrm>
            <a:off x="5715000" y="3505200"/>
            <a:ext cx="2705216" cy="2849880"/>
          </a:xfrm>
          <a:prstGeom prst="ellipse">
            <a:avLst/>
          </a:prstGeom>
          <a:ln w="63500" cap="rnd">
            <a:solidFill>
              <a:srgbClr val="0066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D 015.jpg"/>
          <p:cNvPicPr>
            <a:picLocks noChangeAspect="1"/>
          </p:cNvPicPr>
          <p:nvPr/>
        </p:nvPicPr>
        <p:blipFill>
          <a:blip r:embed="rId3" cstate="print"/>
          <a:stretch>
            <a:fillRect/>
          </a:stretch>
        </p:blipFill>
        <p:spPr>
          <a:xfrm>
            <a:off x="2819400" y="381000"/>
            <a:ext cx="3505200" cy="2526520"/>
          </a:xfrm>
          <a:prstGeom prst="rect">
            <a:avLst/>
          </a:prstGeom>
          <a:ln w="76200">
            <a:solidFill>
              <a:srgbClr val="006600"/>
            </a:solidFill>
          </a:ln>
        </p:spPr>
      </p:pic>
      <p:pic>
        <p:nvPicPr>
          <p:cNvPr id="4" name="Picture 3" descr="FD 020.jpg"/>
          <p:cNvPicPr>
            <a:picLocks noChangeAspect="1"/>
          </p:cNvPicPr>
          <p:nvPr/>
        </p:nvPicPr>
        <p:blipFill>
          <a:blip r:embed="rId4" cstate="print"/>
          <a:stretch>
            <a:fillRect/>
          </a:stretch>
        </p:blipFill>
        <p:spPr>
          <a:xfrm>
            <a:off x="2362200" y="3276600"/>
            <a:ext cx="4389120" cy="3075432"/>
          </a:xfrm>
          <a:prstGeom prst="rect">
            <a:avLst/>
          </a:prstGeom>
          <a:ln w="76200">
            <a:solidFill>
              <a:srgbClr val="006600"/>
            </a:solidFill>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D 019.jpg"/>
          <p:cNvPicPr>
            <a:picLocks noChangeAspect="1"/>
          </p:cNvPicPr>
          <p:nvPr/>
        </p:nvPicPr>
        <p:blipFill>
          <a:blip r:embed="rId3" cstate="print"/>
          <a:stretch>
            <a:fillRect/>
          </a:stretch>
        </p:blipFill>
        <p:spPr>
          <a:xfrm>
            <a:off x="228600" y="533400"/>
            <a:ext cx="8706745" cy="5715000"/>
          </a:xfrm>
          <a:prstGeom prst="rect">
            <a:avLst/>
          </a:prstGeom>
          <a:ln>
            <a:noFill/>
          </a:ln>
          <a:effectLst>
            <a:softEdge rad="317500"/>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d funeral front.jpg"/>
          <p:cNvPicPr>
            <a:picLocks noGrp="1" noChangeAspect="1"/>
          </p:cNvPicPr>
          <p:nvPr>
            <p:ph sz="half" idx="1"/>
          </p:nvPr>
        </p:nvPicPr>
        <p:blipFill>
          <a:blip r:embed="rId3" cstate="print"/>
          <a:stretch>
            <a:fillRect/>
          </a:stretch>
        </p:blipFill>
        <p:spPr>
          <a:xfrm>
            <a:off x="1600200" y="1219200"/>
            <a:ext cx="2025396" cy="3776472"/>
          </a:xfrm>
        </p:spPr>
      </p:pic>
      <p:pic>
        <p:nvPicPr>
          <p:cNvPr id="6" name="Content Placeholder 5" descr="fd funeral back.jpg"/>
          <p:cNvPicPr>
            <a:picLocks noGrp="1" noChangeAspect="1"/>
          </p:cNvPicPr>
          <p:nvPr>
            <p:ph sz="half" idx="2"/>
          </p:nvPr>
        </p:nvPicPr>
        <p:blipFill>
          <a:blip r:embed="rId4" cstate="print"/>
          <a:stretch>
            <a:fillRect/>
          </a:stretch>
        </p:blipFill>
        <p:spPr>
          <a:xfrm>
            <a:off x="5029200" y="1828800"/>
            <a:ext cx="2025396" cy="3776472"/>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6600"/>
                </a:solidFill>
              </a:rPr>
              <a:t>Frank’s Youth</a:t>
            </a:r>
            <a:endParaRPr lang="en-US" dirty="0">
              <a:solidFill>
                <a:srgbClr val="006600"/>
              </a:solidFill>
            </a:endParaRPr>
          </a:p>
        </p:txBody>
      </p:sp>
      <p:sp>
        <p:nvSpPr>
          <p:cNvPr id="3" name="Text Placeholder 2"/>
          <p:cNvSpPr>
            <a:spLocks noGrp="1"/>
          </p:cNvSpPr>
          <p:nvPr>
            <p:ph type="body" sz="half" idx="1"/>
          </p:nvPr>
        </p:nvSpPr>
        <p:spPr>
          <a:xfrm>
            <a:off x="1371600" y="1905000"/>
            <a:ext cx="3124200" cy="4221164"/>
          </a:xfrm>
        </p:spPr>
        <p:txBody>
          <a:bodyPr/>
          <a:lstStyle/>
          <a:p>
            <a:r>
              <a:rPr lang="en-US" dirty="0" smtClean="0">
                <a:solidFill>
                  <a:srgbClr val="006600"/>
                </a:solidFill>
              </a:rPr>
              <a:t>Student</a:t>
            </a:r>
          </a:p>
          <a:p>
            <a:r>
              <a:rPr lang="en-US" dirty="0" smtClean="0">
                <a:solidFill>
                  <a:srgbClr val="006600"/>
                </a:solidFill>
              </a:rPr>
              <a:t>Runner</a:t>
            </a:r>
          </a:p>
          <a:p>
            <a:r>
              <a:rPr lang="en-US" dirty="0" smtClean="0">
                <a:solidFill>
                  <a:srgbClr val="006600"/>
                </a:solidFill>
              </a:rPr>
              <a:t>Cyclist</a:t>
            </a:r>
          </a:p>
          <a:p>
            <a:r>
              <a:rPr lang="en-US" dirty="0" smtClean="0">
                <a:solidFill>
                  <a:srgbClr val="006600"/>
                </a:solidFill>
              </a:rPr>
              <a:t>Athlete</a:t>
            </a:r>
            <a:endParaRPr lang="en-US" dirty="0">
              <a:solidFill>
                <a:srgbClr val="006600"/>
              </a:solidFill>
            </a:endParaRPr>
          </a:p>
        </p:txBody>
      </p:sp>
      <p:pic>
        <p:nvPicPr>
          <p:cNvPr id="5" name="Content Placeholder 4" descr="young.jpg"/>
          <p:cNvPicPr>
            <a:picLocks noGrp="1" noChangeAspect="1"/>
          </p:cNvPicPr>
          <p:nvPr>
            <p:ph sz="half" idx="2"/>
          </p:nvPr>
        </p:nvPicPr>
        <p:blipFill>
          <a:blip r:embed="rId3" cstate="print"/>
          <a:stretch>
            <a:fillRect/>
          </a:stretch>
        </p:blipFill>
        <p:spPr>
          <a:xfrm>
            <a:off x="4800600" y="1752600"/>
            <a:ext cx="2108582" cy="4038599"/>
          </a:xfrm>
          <a:ln w="76200">
            <a:solidFill>
              <a:srgbClr val="0066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3400" y="2362200"/>
            <a:ext cx="8229600" cy="1143000"/>
          </a:xfrm>
        </p:spPr>
        <p:txBody>
          <a:bodyPr/>
          <a:lstStyle/>
          <a:p>
            <a:r>
              <a:rPr lang="en-US" sz="8000" dirty="0" smtClean="0">
                <a:solidFill>
                  <a:srgbClr val="006600"/>
                </a:solidFill>
                <a:latin typeface="Monotype Corsiva" pitchFamily="66" charset="0"/>
              </a:rPr>
              <a:t>Servant of God</a:t>
            </a:r>
            <a:endParaRPr lang="en-US" sz="8000" dirty="0">
              <a:solidFill>
                <a:srgbClr val="006600"/>
              </a:solidFill>
              <a:latin typeface="Monotype Corsiva" pitchFamily="66"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6600"/>
                </a:solidFill>
              </a:rPr>
              <a:t>A Man for Our Times</a:t>
            </a:r>
            <a:endParaRPr lang="en-US" dirty="0">
              <a:solidFill>
                <a:srgbClr val="006600"/>
              </a:solidFill>
            </a:endParaRPr>
          </a:p>
        </p:txBody>
      </p:sp>
      <p:pic>
        <p:nvPicPr>
          <p:cNvPr id="4" name="Content Placeholder 3" descr="duff bike 1.jpg"/>
          <p:cNvPicPr>
            <a:picLocks noGrp="1" noChangeAspect="1"/>
          </p:cNvPicPr>
          <p:nvPr>
            <p:ph idx="1"/>
          </p:nvPr>
        </p:nvPicPr>
        <p:blipFill>
          <a:blip r:embed="rId3" cstate="print"/>
          <a:stretch>
            <a:fillRect/>
          </a:stretch>
        </p:blipFill>
        <p:spPr>
          <a:xfrm>
            <a:off x="2590800" y="1295400"/>
            <a:ext cx="3950970" cy="4951504"/>
          </a:xfrm>
          <a:ln w="76200">
            <a:solidFill>
              <a:srgbClr val="006600"/>
            </a:solidFill>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D 3.jpg"/>
          <p:cNvPicPr>
            <a:picLocks noChangeAspect="1"/>
          </p:cNvPicPr>
          <p:nvPr/>
        </p:nvPicPr>
        <p:blipFill>
          <a:blip r:embed="rId3" cstate="print"/>
          <a:stretch>
            <a:fillRect/>
          </a:stretch>
        </p:blipFill>
        <p:spPr>
          <a:xfrm>
            <a:off x="533400" y="304800"/>
            <a:ext cx="2662730" cy="3555415"/>
          </a:xfrm>
          <a:prstGeom prst="rect">
            <a:avLst/>
          </a:prstGeom>
        </p:spPr>
      </p:pic>
      <p:pic>
        <p:nvPicPr>
          <p:cNvPr id="5" name="Picture 4" descr="FD2.jpg"/>
          <p:cNvPicPr>
            <a:picLocks noChangeAspect="1"/>
          </p:cNvPicPr>
          <p:nvPr/>
        </p:nvPicPr>
        <p:blipFill>
          <a:blip r:embed="rId4" cstate="print"/>
          <a:stretch>
            <a:fillRect/>
          </a:stretch>
        </p:blipFill>
        <p:spPr>
          <a:xfrm>
            <a:off x="3657600" y="1447800"/>
            <a:ext cx="2381250" cy="3733800"/>
          </a:xfrm>
          <a:prstGeom prst="rect">
            <a:avLst/>
          </a:prstGeom>
        </p:spPr>
      </p:pic>
      <p:pic>
        <p:nvPicPr>
          <p:cNvPr id="6" name="Picture 5" descr="FD 023.jpg"/>
          <p:cNvPicPr>
            <a:picLocks noChangeAspect="1"/>
          </p:cNvPicPr>
          <p:nvPr/>
        </p:nvPicPr>
        <p:blipFill>
          <a:blip r:embed="rId5" cstate="print"/>
          <a:stretch>
            <a:fillRect/>
          </a:stretch>
        </p:blipFill>
        <p:spPr>
          <a:xfrm>
            <a:off x="1371600" y="4191000"/>
            <a:ext cx="1865376" cy="2343912"/>
          </a:xfrm>
          <a:prstGeom prst="rect">
            <a:avLst/>
          </a:prstGeom>
        </p:spPr>
      </p:pic>
      <p:pic>
        <p:nvPicPr>
          <p:cNvPr id="7" name="Picture 6" descr="Picture1.jpg"/>
          <p:cNvPicPr>
            <a:picLocks noChangeAspect="1"/>
          </p:cNvPicPr>
          <p:nvPr/>
        </p:nvPicPr>
        <p:blipFill>
          <a:blip r:embed="rId6" cstate="print"/>
          <a:stretch>
            <a:fillRect/>
          </a:stretch>
        </p:blipFill>
        <p:spPr>
          <a:xfrm>
            <a:off x="6553200" y="533400"/>
            <a:ext cx="1993392" cy="1993392"/>
          </a:xfrm>
          <a:prstGeom prst="rect">
            <a:avLst/>
          </a:prstGeom>
        </p:spPr>
      </p:pic>
      <p:pic>
        <p:nvPicPr>
          <p:cNvPr id="9" name="Picture 8" descr="FD 009.jpg"/>
          <p:cNvPicPr>
            <a:picLocks noChangeAspect="1"/>
          </p:cNvPicPr>
          <p:nvPr/>
        </p:nvPicPr>
        <p:blipFill>
          <a:blip r:embed="rId7" cstate="print"/>
          <a:stretch>
            <a:fillRect/>
          </a:stretch>
        </p:blipFill>
        <p:spPr>
          <a:xfrm>
            <a:off x="6248400" y="3124200"/>
            <a:ext cx="2632828" cy="335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ankDuffReginaCoeli.jpg"/>
          <p:cNvPicPr>
            <a:picLocks noChangeAspect="1"/>
          </p:cNvPicPr>
          <p:nvPr/>
        </p:nvPicPr>
        <p:blipFill>
          <a:blip r:embed="rId3" cstate="print"/>
          <a:stretch>
            <a:fillRect/>
          </a:stretch>
        </p:blipFill>
        <p:spPr>
          <a:xfrm>
            <a:off x="566763" y="1447800"/>
            <a:ext cx="7891437" cy="3903518"/>
          </a:xfrm>
          <a:prstGeom prst="rect">
            <a:avLst/>
          </a:prstGeom>
          <a:ln w="63500">
            <a:solidFill>
              <a:srgbClr val="006600"/>
            </a:solidFill>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th me.jpg"/>
          <p:cNvPicPr>
            <a:picLocks noChangeAspect="1"/>
          </p:cNvPicPr>
          <p:nvPr/>
        </p:nvPicPr>
        <p:blipFill>
          <a:blip r:embed="rId3" cstate="print"/>
          <a:stretch>
            <a:fillRect/>
          </a:stretch>
        </p:blipFill>
        <p:spPr>
          <a:xfrm>
            <a:off x="762000" y="685799"/>
            <a:ext cx="2743200" cy="2758875"/>
          </a:xfrm>
          <a:prstGeom prst="rect">
            <a:avLst/>
          </a:prstGeom>
        </p:spPr>
      </p:pic>
      <p:pic>
        <p:nvPicPr>
          <p:cNvPr id="3" name="Picture 2" descr="fd_at_regina_coeli_square.jpg"/>
          <p:cNvPicPr>
            <a:picLocks noChangeAspect="1"/>
          </p:cNvPicPr>
          <p:nvPr/>
        </p:nvPicPr>
        <p:blipFill>
          <a:blip r:embed="rId4" cstate="print"/>
          <a:stretch>
            <a:fillRect/>
          </a:stretch>
        </p:blipFill>
        <p:spPr>
          <a:xfrm>
            <a:off x="4419600" y="914400"/>
            <a:ext cx="3200400" cy="2807368"/>
          </a:xfrm>
          <a:prstGeom prst="rect">
            <a:avLst/>
          </a:prstGeom>
        </p:spPr>
      </p:pic>
      <p:pic>
        <p:nvPicPr>
          <p:cNvPr id="4" name="Picture 3" descr="bentley place.jpg"/>
          <p:cNvPicPr>
            <a:picLocks noChangeAspect="1"/>
          </p:cNvPicPr>
          <p:nvPr/>
        </p:nvPicPr>
        <p:blipFill>
          <a:blip r:embed="rId5" cstate="print"/>
          <a:stretch>
            <a:fillRect/>
          </a:stretch>
        </p:blipFill>
        <p:spPr>
          <a:xfrm>
            <a:off x="1981200" y="3733800"/>
            <a:ext cx="2133600" cy="2910840"/>
          </a:xfrm>
          <a:prstGeom prst="rect">
            <a:avLst/>
          </a:prstGeom>
        </p:spPr>
      </p:pic>
      <p:pic>
        <p:nvPicPr>
          <p:cNvPr id="5" name="Picture 4" descr="DuffLegionAltar.jpg"/>
          <p:cNvPicPr>
            <a:picLocks noChangeAspect="1"/>
          </p:cNvPicPr>
          <p:nvPr/>
        </p:nvPicPr>
        <p:blipFill>
          <a:blip r:embed="rId6" cstate="print"/>
          <a:stretch>
            <a:fillRect/>
          </a:stretch>
        </p:blipFill>
        <p:spPr>
          <a:xfrm>
            <a:off x="5257800" y="4343400"/>
            <a:ext cx="2667000" cy="19298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ughing.jpg"/>
          <p:cNvPicPr>
            <a:picLocks noChangeAspect="1"/>
          </p:cNvPicPr>
          <p:nvPr/>
        </p:nvPicPr>
        <p:blipFill>
          <a:blip r:embed="rId3" cstate="print"/>
          <a:stretch>
            <a:fillRect/>
          </a:stretch>
        </p:blipFill>
        <p:spPr>
          <a:xfrm>
            <a:off x="1981200" y="685800"/>
            <a:ext cx="5257800" cy="5814086"/>
          </a:xfrm>
          <a:prstGeom prst="rect">
            <a:avLst/>
          </a:prstGeom>
          <a:ln w="76200">
            <a:solidFill>
              <a:srgbClr val="006600"/>
            </a:solidFill>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D 022.jpg"/>
          <p:cNvPicPr>
            <a:picLocks noChangeAspect="1"/>
          </p:cNvPicPr>
          <p:nvPr/>
        </p:nvPicPr>
        <p:blipFill>
          <a:blip r:embed="rId3" cstate="print"/>
          <a:stretch>
            <a:fillRect/>
          </a:stretch>
        </p:blipFill>
        <p:spPr>
          <a:xfrm>
            <a:off x="1153668" y="754380"/>
            <a:ext cx="6836664" cy="5349240"/>
          </a:xfrm>
          <a:prstGeom prst="rect">
            <a:avLst/>
          </a:prstGeom>
          <a:effectLst>
            <a:softEdge rad="127000"/>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D 021.jpg"/>
          <p:cNvPicPr>
            <a:picLocks noChangeAspect="1"/>
          </p:cNvPicPr>
          <p:nvPr/>
        </p:nvPicPr>
        <p:blipFill>
          <a:blip r:embed="rId3" cstate="print"/>
          <a:stretch>
            <a:fillRect/>
          </a:stretch>
        </p:blipFill>
        <p:spPr>
          <a:xfrm>
            <a:off x="2209800" y="381000"/>
            <a:ext cx="4479884" cy="6147844"/>
          </a:xfrm>
          <a:prstGeom prst="rect">
            <a:avLst/>
          </a:prstGeom>
          <a:effectLst>
            <a:softEdge rad="317500"/>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D at gate.jpg"/>
          <p:cNvPicPr>
            <a:picLocks noChangeAspect="1"/>
          </p:cNvPicPr>
          <p:nvPr/>
        </p:nvPicPr>
        <p:blipFill>
          <a:blip r:embed="rId3" cstate="print"/>
          <a:stretch>
            <a:fillRect/>
          </a:stretch>
        </p:blipFill>
        <p:spPr>
          <a:xfrm>
            <a:off x="2286000" y="381000"/>
            <a:ext cx="4282440" cy="6015809"/>
          </a:xfrm>
          <a:prstGeom prst="rect">
            <a:avLst/>
          </a:prstGeom>
          <a:ln w="228600" cap="sq" cmpd="thickThin">
            <a:solidFill>
              <a:srgbClr val="006600"/>
            </a:solidFill>
            <a:prstDash val="solid"/>
            <a:miter lim="800000"/>
          </a:ln>
          <a:effectLst>
            <a:innerShdw blurRad="76200">
              <a:srgbClr val="000000"/>
            </a:innerShdw>
          </a:effectLst>
        </p:spPr>
      </p:pic>
      <p:sp>
        <p:nvSpPr>
          <p:cNvPr id="3" name="Wave 2"/>
          <p:cNvSpPr/>
          <p:nvPr/>
        </p:nvSpPr>
        <p:spPr>
          <a:xfrm>
            <a:off x="304800" y="3657600"/>
            <a:ext cx="2819400" cy="1219200"/>
          </a:xfrm>
          <a:prstGeom prst="wave">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6600"/>
                </a:solidFill>
                <a:latin typeface="Lucida Handwriting" pitchFamily="66" charset="0"/>
              </a:rPr>
              <a:t>great in the small things</a:t>
            </a:r>
            <a:endParaRPr lang="en-US" b="1" dirty="0">
              <a:solidFill>
                <a:srgbClr val="006600"/>
              </a:solidFill>
              <a:latin typeface="Lucida Handwriting" pitchFamily="66" charset="0"/>
            </a:endParaRPr>
          </a:p>
        </p:txBody>
      </p:sp>
      <p:sp>
        <p:nvSpPr>
          <p:cNvPr id="4" name="Wave 3"/>
          <p:cNvSpPr/>
          <p:nvPr/>
        </p:nvSpPr>
        <p:spPr>
          <a:xfrm>
            <a:off x="5943600" y="609600"/>
            <a:ext cx="2743200" cy="1828800"/>
          </a:xfrm>
          <a:prstGeom prst="wave">
            <a:avLst>
              <a:gd name="adj1" fmla="val 20000"/>
              <a:gd name="adj2" fmla="val 0"/>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rgbClr val="006600"/>
                </a:solidFill>
                <a:latin typeface="Lucida Handwriting" pitchFamily="66" charset="0"/>
              </a:rPr>
              <a:t>heroic in doing the commonplace</a:t>
            </a:r>
            <a:endParaRPr lang="en-US" b="1" i="1" dirty="0">
              <a:solidFill>
                <a:srgbClr val="006600"/>
              </a:solidFill>
              <a:latin typeface="Lucida Handwriting" pitchFamily="66" charset="0"/>
            </a:endParaRPr>
          </a:p>
        </p:txBody>
      </p:sp>
      <p:sp>
        <p:nvSpPr>
          <p:cNvPr id="5" name="Wave 4"/>
          <p:cNvSpPr/>
          <p:nvPr/>
        </p:nvSpPr>
        <p:spPr>
          <a:xfrm>
            <a:off x="685800" y="838200"/>
            <a:ext cx="2743200" cy="1295400"/>
          </a:xfrm>
          <a:prstGeom prst="wave">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rgbClr val="006600"/>
                </a:solidFill>
                <a:latin typeface="Lucida Handwriting" pitchFamily="66" charset="0"/>
              </a:rPr>
              <a:t>immense desire to love God</a:t>
            </a:r>
            <a:endParaRPr lang="en-US" b="1" i="1" dirty="0">
              <a:solidFill>
                <a:srgbClr val="006600"/>
              </a:solidFill>
              <a:latin typeface="Lucida Handwriting" pitchFamily="66" charset="0"/>
            </a:endParaRPr>
          </a:p>
        </p:txBody>
      </p:sp>
      <p:sp>
        <p:nvSpPr>
          <p:cNvPr id="6" name="Wave 5"/>
          <p:cNvSpPr/>
          <p:nvPr/>
        </p:nvSpPr>
        <p:spPr>
          <a:xfrm>
            <a:off x="1752600" y="5410200"/>
            <a:ext cx="7086600" cy="1447800"/>
          </a:xfrm>
          <a:prstGeom prst="wave">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6600"/>
                </a:solidFill>
                <a:latin typeface="Lucida Handwriting" pitchFamily="66" charset="0"/>
              </a:rPr>
              <a:t>an instrument with and through Mary &amp; the Holy Spirit for the conversion of sinners and the</a:t>
            </a:r>
          </a:p>
          <a:p>
            <a:pPr algn="ctr"/>
            <a:r>
              <a:rPr lang="en-US" b="1" dirty="0" smtClean="0">
                <a:solidFill>
                  <a:srgbClr val="006600"/>
                </a:solidFill>
                <a:latin typeface="Lucida Handwriting" pitchFamily="66" charset="0"/>
              </a:rPr>
              <a:t>salvation of souls</a:t>
            </a:r>
            <a:endParaRPr lang="en-US" b="1" dirty="0">
              <a:solidFill>
                <a:srgbClr val="006600"/>
              </a:solidFill>
              <a:latin typeface="Lucida Handwriting"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1" nodeType="clickEffect">
                                  <p:stCondLst>
                                    <p:cond delay="0"/>
                                  </p:stCondLst>
                                  <p:childTnLst>
                                    <p:animEffect transition="out" filter="dissolv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1" nodeType="clickEffect">
                                  <p:stCondLst>
                                    <p:cond delay="0"/>
                                  </p:stCondLst>
                                  <p:childTnLst>
                                    <p:animEffect transition="out" filter="dissolv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1" nodeType="clickEffect">
                                  <p:stCondLst>
                                    <p:cond delay="0"/>
                                  </p:stCondLst>
                                  <p:childTnLst>
                                    <p:animEffect transition="out" filter="dissolv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1" nodeType="clickEffect">
                                  <p:stCondLst>
                                    <p:cond delay="0"/>
                                  </p:stCondLst>
                                  <p:childTnLst>
                                    <p:animEffect transition="out" filter="dissolv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3400" y="2362200"/>
            <a:ext cx="8229600" cy="1143000"/>
          </a:xfrm>
        </p:spPr>
        <p:txBody>
          <a:bodyPr/>
          <a:lstStyle/>
          <a:p>
            <a:r>
              <a:rPr lang="en-US" sz="8000" dirty="0" smtClean="0">
                <a:solidFill>
                  <a:srgbClr val="006600"/>
                </a:solidFill>
                <a:latin typeface="Monotype Corsiva" pitchFamily="66" charset="0"/>
              </a:rPr>
              <a:t>The End</a:t>
            </a:r>
            <a:endParaRPr lang="en-US" sz="8000" dirty="0">
              <a:solidFill>
                <a:srgbClr val="006600"/>
              </a:solidFill>
              <a:latin typeface="Monotype Corsiva" pitchFamily="66"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6600"/>
                </a:solidFill>
              </a:rPr>
              <a:t>Mrs. Duff</a:t>
            </a:r>
            <a:endParaRPr lang="en-US" dirty="0">
              <a:solidFill>
                <a:srgbClr val="006600"/>
              </a:solidFill>
            </a:endParaRPr>
          </a:p>
        </p:txBody>
      </p:sp>
      <p:sp>
        <p:nvSpPr>
          <p:cNvPr id="3" name="Text Placeholder 2"/>
          <p:cNvSpPr>
            <a:spLocks noGrp="1"/>
          </p:cNvSpPr>
          <p:nvPr>
            <p:ph type="body" sz="half" idx="1"/>
          </p:nvPr>
        </p:nvSpPr>
        <p:spPr/>
        <p:txBody>
          <a:bodyPr/>
          <a:lstStyle/>
          <a:p>
            <a:pPr>
              <a:buNone/>
            </a:pPr>
            <a:r>
              <a:rPr lang="en-US" sz="2800" dirty="0" smtClean="0"/>
              <a:t>   </a:t>
            </a:r>
            <a:r>
              <a:rPr lang="en-US" sz="2800" dirty="0" smtClean="0">
                <a:solidFill>
                  <a:srgbClr val="006600"/>
                </a:solidFill>
              </a:rPr>
              <a:t>Through his relationship with his mother, </a:t>
            </a:r>
            <a:r>
              <a:rPr lang="en-US" sz="2800" i="1" dirty="0" smtClean="0">
                <a:solidFill>
                  <a:srgbClr val="006600"/>
                </a:solidFill>
              </a:rPr>
              <a:t>“Frank acquired wonderful and enriching insights into the meaning and beauty of true motherhood.”</a:t>
            </a:r>
          </a:p>
          <a:p>
            <a:pPr>
              <a:buNone/>
            </a:pPr>
            <a:r>
              <a:rPr lang="en-US" sz="2800" dirty="0" smtClean="0">
                <a:solidFill>
                  <a:srgbClr val="006600"/>
                </a:solidFill>
              </a:rPr>
              <a:t>     </a:t>
            </a:r>
            <a:r>
              <a:rPr lang="en-US" sz="1600" dirty="0" smtClean="0">
                <a:solidFill>
                  <a:srgbClr val="006600"/>
                </a:solidFill>
              </a:rPr>
              <a:t>   - Fr. Bradshaw</a:t>
            </a:r>
            <a:endParaRPr lang="en-US" sz="2800" dirty="0" smtClean="0">
              <a:solidFill>
                <a:srgbClr val="006600"/>
              </a:solidFill>
            </a:endParaRPr>
          </a:p>
          <a:p>
            <a:pPr>
              <a:buNone/>
            </a:pPr>
            <a:endParaRPr lang="en-US" sz="2800" dirty="0" smtClean="0"/>
          </a:p>
          <a:p>
            <a:pPr>
              <a:buNone/>
            </a:pPr>
            <a:endParaRPr lang="en-US" dirty="0" smtClean="0"/>
          </a:p>
          <a:p>
            <a:endParaRPr lang="en-US" dirty="0"/>
          </a:p>
        </p:txBody>
      </p:sp>
      <p:pic>
        <p:nvPicPr>
          <p:cNvPr id="5" name="Content Placeholder 4" descr="FD 029.jpg"/>
          <p:cNvPicPr>
            <a:picLocks noGrp="1" noChangeAspect="1"/>
          </p:cNvPicPr>
          <p:nvPr>
            <p:ph sz="half" idx="2"/>
          </p:nvPr>
        </p:nvPicPr>
        <p:blipFill>
          <a:blip r:embed="rId3" cstate="print"/>
          <a:stretch>
            <a:fillRect/>
          </a:stretch>
        </p:blipFill>
        <p:spPr>
          <a:xfrm>
            <a:off x="5257800" y="1295400"/>
            <a:ext cx="2972924" cy="4876800"/>
          </a:xfrm>
          <a:prstGeom prst="ellipse">
            <a:avLst/>
          </a:prstGeom>
          <a:ln w="101600" cap="rnd">
            <a:solidFill>
              <a:srgbClr val="0066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6600"/>
                </a:solidFill>
              </a:rPr>
              <a:t>Breadwinner</a:t>
            </a:r>
            <a:endParaRPr lang="en-US" dirty="0">
              <a:solidFill>
                <a:srgbClr val="006600"/>
              </a:solidFill>
            </a:endParaRPr>
          </a:p>
        </p:txBody>
      </p:sp>
      <p:sp>
        <p:nvSpPr>
          <p:cNvPr id="3" name="Text Placeholder 2"/>
          <p:cNvSpPr>
            <a:spLocks noGrp="1"/>
          </p:cNvSpPr>
          <p:nvPr>
            <p:ph type="body" sz="half" idx="1"/>
          </p:nvPr>
        </p:nvSpPr>
        <p:spPr>
          <a:xfrm>
            <a:off x="4648200" y="1600200"/>
            <a:ext cx="4038600" cy="4525963"/>
          </a:xfrm>
        </p:spPr>
        <p:txBody>
          <a:bodyPr/>
          <a:lstStyle/>
          <a:p>
            <a:r>
              <a:rPr lang="en-US" sz="2800" dirty="0" smtClean="0">
                <a:solidFill>
                  <a:srgbClr val="006600"/>
                </a:solidFill>
              </a:rPr>
              <a:t>John Duff became ill</a:t>
            </a:r>
          </a:p>
          <a:p>
            <a:r>
              <a:rPr lang="en-US" sz="2800" dirty="0" smtClean="0">
                <a:solidFill>
                  <a:srgbClr val="006600"/>
                </a:solidFill>
              </a:rPr>
              <a:t>Frank passed Civil Service Exam in 1908</a:t>
            </a:r>
          </a:p>
          <a:p>
            <a:r>
              <a:rPr lang="en-US" sz="2800" dirty="0" smtClean="0">
                <a:solidFill>
                  <a:srgbClr val="006600"/>
                </a:solidFill>
              </a:rPr>
              <a:t>John Duff died on December 23, 1918</a:t>
            </a:r>
          </a:p>
        </p:txBody>
      </p:sp>
      <p:pic>
        <p:nvPicPr>
          <p:cNvPr id="7" name="Content Placeholder 6" descr="young man.jpg"/>
          <p:cNvPicPr>
            <a:picLocks noGrp="1" noChangeAspect="1"/>
          </p:cNvPicPr>
          <p:nvPr>
            <p:ph sz="half" idx="2"/>
          </p:nvPr>
        </p:nvPicPr>
        <p:blipFill>
          <a:blip r:embed="rId3" cstate="print"/>
          <a:stretch>
            <a:fillRect/>
          </a:stretch>
        </p:blipFill>
        <p:spPr>
          <a:xfrm>
            <a:off x="1066800" y="1447800"/>
            <a:ext cx="2209800" cy="4912556"/>
          </a:xfrm>
          <a:ln w="76200">
            <a:solidFill>
              <a:srgbClr val="0066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2718</TotalTime>
  <Words>6534</Words>
  <Application>Microsoft Office PowerPoint</Application>
  <PresentationFormat>On-screen Show (4:3)</PresentationFormat>
  <Paragraphs>314</Paragraphs>
  <Slides>79</Slides>
  <Notes>78</Notes>
  <HiddenSlides>0</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Default Design</vt:lpstr>
      <vt:lpstr>Servant of God, Frank Duff Founder of the Legion of Mary</vt:lpstr>
      <vt:lpstr>Early Life</vt:lpstr>
      <vt:lpstr> Francis Michael Duff was born on June 7, 1889 in Dublin, Ireland </vt:lpstr>
      <vt:lpstr>Family Background</vt:lpstr>
      <vt:lpstr>Parents</vt:lpstr>
      <vt:lpstr>Siblings</vt:lpstr>
      <vt:lpstr>Frank’s Youth</vt:lpstr>
      <vt:lpstr>Mrs. Duff</vt:lpstr>
      <vt:lpstr>Breadwinner</vt:lpstr>
      <vt:lpstr>Civil Servant</vt:lpstr>
      <vt:lpstr>Pre-Legion</vt:lpstr>
      <vt:lpstr>St. Vincent de Paul</vt:lpstr>
      <vt:lpstr>1914</vt:lpstr>
      <vt:lpstr>Joe Gabbett</vt:lpstr>
      <vt:lpstr>Retreats</vt:lpstr>
      <vt:lpstr>1915</vt:lpstr>
      <vt:lpstr>“Can We Be Saints?”</vt:lpstr>
      <vt:lpstr>1918</vt:lpstr>
      <vt:lpstr>Mount Melleray</vt:lpstr>
      <vt:lpstr>Founding the Legion</vt:lpstr>
      <vt:lpstr>What led up to it:</vt:lpstr>
      <vt:lpstr>True Devotion</vt:lpstr>
      <vt:lpstr>Wednesday, September 7, 1921 8:00 p.m. Vigil of the Feast of Our Lady’s Nativity</vt:lpstr>
      <vt:lpstr>A Second Branch</vt:lpstr>
      <vt:lpstr>The Hostels</vt:lpstr>
      <vt:lpstr>Slide 26</vt:lpstr>
      <vt:lpstr>Extending the Legion</vt:lpstr>
      <vt:lpstr>Outside Ireland</vt:lpstr>
      <vt:lpstr>Around the Globe in 1931</vt:lpstr>
      <vt:lpstr>Africa</vt:lpstr>
      <vt:lpstr>Primary Reasons for Expansion</vt:lpstr>
      <vt:lpstr>31st International  Eucharistic Congress</vt:lpstr>
      <vt:lpstr>In 1934, at the age of 45, Frank Duff retired from the Civil Service to devote all of his time to the Legion of Mary.</vt:lpstr>
      <vt:lpstr>Envoys &amp; Others</vt:lpstr>
      <vt:lpstr>Slide 35</vt:lpstr>
      <vt:lpstr>Edel Quinn</vt:lpstr>
      <vt:lpstr>Alfie Lambe</vt:lpstr>
      <vt:lpstr>Other Envoys</vt:lpstr>
      <vt:lpstr>Fr. Aedan McGrath</vt:lpstr>
      <vt:lpstr>Fr. Robert Bradshaw</vt:lpstr>
      <vt:lpstr>Slide 41</vt:lpstr>
      <vt:lpstr>Marianist Award</vt:lpstr>
      <vt:lpstr>December 8, 1956</vt:lpstr>
      <vt:lpstr>Slide 44</vt:lpstr>
      <vt:lpstr>His Only Trip to the USA</vt:lpstr>
      <vt:lpstr>In Dublin</vt:lpstr>
      <vt:lpstr>Slide 47</vt:lpstr>
      <vt:lpstr>Slide 48</vt:lpstr>
      <vt:lpstr>Vatican II</vt:lpstr>
      <vt:lpstr>Lay Observer</vt:lpstr>
      <vt:lpstr>The Apostolate of the Laity</vt:lpstr>
      <vt:lpstr>Appreciation</vt:lpstr>
      <vt:lpstr>Work</vt:lpstr>
      <vt:lpstr>Pope Paul VI</vt:lpstr>
      <vt:lpstr>Another Papal Meeting</vt:lpstr>
      <vt:lpstr>TV</vt:lpstr>
      <vt:lpstr>Monsignor Moss</vt:lpstr>
      <vt:lpstr>The Team</vt:lpstr>
      <vt:lpstr>Slide 59</vt:lpstr>
      <vt:lpstr>Farewell</vt:lpstr>
      <vt:lpstr>Joan Cronin</vt:lpstr>
      <vt:lpstr>Slide 62</vt:lpstr>
      <vt:lpstr>Slide 63</vt:lpstr>
      <vt:lpstr>Slide 64</vt:lpstr>
      <vt:lpstr>Slide 65</vt:lpstr>
      <vt:lpstr>Requiem Mass</vt:lpstr>
      <vt:lpstr>Slide 67</vt:lpstr>
      <vt:lpstr>Slide 68</vt:lpstr>
      <vt:lpstr>Slide 69</vt:lpstr>
      <vt:lpstr>Servant of God</vt:lpstr>
      <vt:lpstr>A Man for Our Times</vt:lpstr>
      <vt:lpstr>Slide 72</vt:lpstr>
      <vt:lpstr>Slide 73</vt:lpstr>
      <vt:lpstr>Slide 74</vt:lpstr>
      <vt:lpstr>Slide 75</vt:lpstr>
      <vt:lpstr>Slide 76</vt:lpstr>
      <vt:lpstr>Slide 77</vt:lpstr>
      <vt:lpstr>Slide 78</vt:lpstr>
      <vt:lpstr>The End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Servant of God, Frank Duff Founder of the Legion of Mary</dc:title>
  <dc:creator>Edel Lukens</dc:creator>
  <cp:lastModifiedBy>Edel Lukens</cp:lastModifiedBy>
  <cp:revision>166</cp:revision>
  <dcterms:created xsi:type="dcterms:W3CDTF">2009-08-02T17:01:26Z</dcterms:created>
  <dcterms:modified xsi:type="dcterms:W3CDTF">2009-11-02T00:26:10Z</dcterms:modified>
</cp:coreProperties>
</file>